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8.jpg" ContentType="image/unknown"/>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heme/themeOverride2.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28"/>
  </p:notesMasterIdLst>
  <p:handoutMasterIdLst>
    <p:handoutMasterId r:id="rId29"/>
  </p:handoutMasterIdLst>
  <p:sldIdLst>
    <p:sldId id="343" r:id="rId5"/>
    <p:sldId id="351" r:id="rId6"/>
    <p:sldId id="258" r:id="rId7"/>
    <p:sldId id="352" r:id="rId8"/>
    <p:sldId id="349" r:id="rId9"/>
    <p:sldId id="344" r:id="rId10"/>
    <p:sldId id="353" r:id="rId11"/>
    <p:sldId id="354" r:id="rId12"/>
    <p:sldId id="356" r:id="rId13"/>
    <p:sldId id="357" r:id="rId14"/>
    <p:sldId id="358" r:id="rId15"/>
    <p:sldId id="360" r:id="rId16"/>
    <p:sldId id="362" r:id="rId17"/>
    <p:sldId id="363" r:id="rId18"/>
    <p:sldId id="264" r:id="rId19"/>
    <p:sldId id="256" r:id="rId20"/>
    <p:sldId id="364" r:id="rId21"/>
    <p:sldId id="365" r:id="rId22"/>
    <p:sldId id="366" r:id="rId23"/>
    <p:sldId id="367" r:id="rId24"/>
    <p:sldId id="368" r:id="rId25"/>
    <p:sldId id="369" r:id="rId26"/>
    <p:sldId id="34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7F69704-7492-4F48-995D-27A631DE5470}">
          <p14:sldIdLst>
            <p14:sldId id="343"/>
            <p14:sldId id="351"/>
            <p14:sldId id="258"/>
            <p14:sldId id="352"/>
            <p14:sldId id="349"/>
            <p14:sldId id="344"/>
            <p14:sldId id="353"/>
            <p14:sldId id="354"/>
            <p14:sldId id="356"/>
            <p14:sldId id="357"/>
            <p14:sldId id="358"/>
            <p14:sldId id="360"/>
            <p14:sldId id="362"/>
            <p14:sldId id="363"/>
            <p14:sldId id="264"/>
            <p14:sldId id="256"/>
            <p14:sldId id="364"/>
            <p14:sldId id="365"/>
            <p14:sldId id="366"/>
            <p14:sldId id="367"/>
            <p14:sldId id="368"/>
            <p14:sldId id="369"/>
            <p14:sldId id="3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Zia ul hassan chowdhury" initials="Mc" lastIdx="1" clrIdx="0">
    <p:extLst>
      <p:ext uri="{19B8F6BF-5375-455C-9EA6-DF929625EA0E}">
        <p15:presenceInfo xmlns:p15="http://schemas.microsoft.com/office/powerpoint/2012/main" userId="dc32015fbdf1a8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33" autoAdjust="0"/>
  </p:normalViewPr>
  <p:slideViewPr>
    <p:cSldViewPr snapToGrid="0" snapToObjects="1">
      <p:cViewPr varScale="1">
        <p:scale>
          <a:sx n="85" d="100"/>
          <a:sy n="85" d="100"/>
        </p:scale>
        <p:origin x="547" y="6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78906919842281453"/>
          <c:y val="0.55536833969373456"/>
          <c:w val="0.19113936174014556"/>
          <c:h val="0.37400821216366364"/>
        </c:manualLayout>
      </c:layout>
      <c:scatterChart>
        <c:scatterStyle val="smoothMarker"/>
        <c:varyColors val="0"/>
        <c:ser>
          <c:idx val="2"/>
          <c:order val="0"/>
          <c:tx>
            <c:strRef>
              <c:f>Sheet1!$D$1</c:f>
              <c:strCache>
                <c:ptCount val="1"/>
                <c:pt idx="0">
                  <c:v>Sample 3</c:v>
                </c:pt>
              </c:strCache>
            </c:strRef>
          </c:tx>
          <c:spPr>
            <a:ln w="22225" cap="rnd">
              <a:solidFill>
                <a:schemeClr val="dk1">
                  <a:tint val="75000"/>
                </a:schemeClr>
              </a:solidFill>
            </a:ln>
            <a:effectLst>
              <a:glow rad="139700">
                <a:schemeClr val="dk1">
                  <a:tint val="75000"/>
                  <a:satMod val="175000"/>
                  <a:alpha val="14000"/>
                </a:schemeClr>
              </a:glow>
            </a:effectLst>
          </c:spPr>
          <c:marker>
            <c:symbol val="circle"/>
            <c:size val="3"/>
            <c:spPr>
              <a:solidFill>
                <a:schemeClr val="dk1">
                  <a:tint val="75000"/>
                  <a:lumMod val="60000"/>
                  <a:lumOff val="40000"/>
                </a:schemeClr>
              </a:solidFill>
              <a:ln>
                <a:noFill/>
              </a:ln>
              <a:effectLst>
                <a:glow rad="63500">
                  <a:schemeClr val="dk1">
                    <a:tint val="75000"/>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Sheet1!$D$2:$D$6</c:f>
              <c:numCache>
                <c:formatCode>General</c:formatCode>
                <c:ptCount val="5"/>
                <c:pt idx="0">
                  <c:v>9</c:v>
                </c:pt>
                <c:pt idx="1">
                  <c:v>20</c:v>
                </c:pt>
                <c:pt idx="2">
                  <c:v>16</c:v>
                </c:pt>
                <c:pt idx="3">
                  <c:v>12</c:v>
                </c:pt>
                <c:pt idx="4">
                  <c:v>2</c:v>
                </c:pt>
              </c:numCache>
            </c:numRef>
          </c:yVal>
          <c:smooth val="1"/>
          <c:extLst>
            <c:ext xmlns:c16="http://schemas.microsoft.com/office/drawing/2014/chart" uri="{C3380CC4-5D6E-409C-BE32-E72D297353CC}">
              <c16:uniqueId val="{00000002-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1"/>
        <c:axPos val="b"/>
        <c:numFmt formatCode="General" sourceLinked="1"/>
        <c:majorTickMark val="none"/>
        <c:minorTickMark val="none"/>
        <c:tickLblPos val="nextTo"/>
        <c:crossAx val="1700770048"/>
        <c:crosses val="autoZero"/>
        <c:crossBetween val="midCat"/>
      </c:valAx>
      <c:valAx>
        <c:axId val="1700770048"/>
        <c:scaling>
          <c:orientation val="minMax"/>
        </c:scaling>
        <c:delete val="1"/>
        <c:axPos val="l"/>
        <c:numFmt formatCode="General" sourceLinked="1"/>
        <c:majorTickMark val="none"/>
        <c:minorTickMark val="none"/>
        <c:tickLblPos val="nextTo"/>
        <c:crossAx val="1983904911"/>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719596888512976E-2"/>
          <c:y val="3.0214965460605762E-2"/>
          <c:w val="0.87253123169901869"/>
          <c:h val="0.68075675623419996"/>
        </c:manualLayout>
      </c:layout>
      <c:scatterChart>
        <c:scatterStyle val="smoothMarker"/>
        <c:varyColors val="0"/>
        <c:ser>
          <c:idx val="0"/>
          <c:order val="0"/>
          <c:tx>
            <c:strRef>
              <c:f>Sheet1!$B$1</c:f>
              <c:strCache>
                <c:ptCount val="1"/>
                <c:pt idx="0">
                  <c:v>Sample 1</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Sheet1!$B$2:$B$6</c:f>
              <c:numCache>
                <c:formatCode>General</c:formatCode>
                <c:ptCount val="5"/>
                <c:pt idx="0">
                  <c:v>32</c:v>
                </c:pt>
                <c:pt idx="1">
                  <c:v>8</c:v>
                </c:pt>
                <c:pt idx="2">
                  <c:v>28</c:v>
                </c:pt>
                <c:pt idx="3">
                  <c:v>12</c:v>
                </c:pt>
                <c:pt idx="4">
                  <c:v>20</c:v>
                </c:pt>
              </c:numCache>
            </c:numRef>
          </c:yVal>
          <c:smooth val="1"/>
          <c:extLst>
            <c:ext xmlns:c16="http://schemas.microsoft.com/office/drawing/2014/chart" uri="{C3380CC4-5D6E-409C-BE32-E72D297353CC}">
              <c16:uniqueId val="{00000000-F00E-DB4A-B198-3A8A8892F1D9}"/>
            </c:ext>
          </c:extLst>
        </c:ser>
        <c:ser>
          <c:idx val="1"/>
          <c:order val="1"/>
          <c:tx>
            <c:strRef>
              <c:f>Sheet1!$C$1</c:f>
              <c:strCache>
                <c:ptCount val="1"/>
                <c:pt idx="0">
                  <c:v>Sample 2</c:v>
                </c:pt>
              </c:strCache>
            </c:strRef>
          </c:tx>
          <c:spPr>
            <a:ln w="22225" cap="rnd">
              <a:solidFill>
                <a:schemeClr val="accent2"/>
              </a:solid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Sheet1!$C$2:$C$6</c:f>
              <c:numCache>
                <c:formatCode>General</c:formatCode>
                <c:ptCount val="5"/>
                <c:pt idx="0">
                  <c:v>12</c:v>
                </c:pt>
                <c:pt idx="1">
                  <c:v>22</c:v>
                </c:pt>
                <c:pt idx="2">
                  <c:v>12</c:v>
                </c:pt>
                <c:pt idx="3">
                  <c:v>21</c:v>
                </c:pt>
                <c:pt idx="4">
                  <c:v>22</c:v>
                </c:pt>
              </c:numCache>
            </c:numRef>
          </c:yVal>
          <c:smooth val="1"/>
          <c:extLst>
            <c:ext xmlns:c16="http://schemas.microsoft.com/office/drawing/2014/chart" uri="{C3380CC4-5D6E-409C-BE32-E72D297353CC}">
              <c16:uniqueId val="{00000001-F00E-DB4A-B198-3A8A8892F1D9}"/>
            </c:ext>
          </c:extLst>
        </c:ser>
        <c:ser>
          <c:idx val="2"/>
          <c:order val="2"/>
          <c:tx>
            <c:strRef>
              <c:f>Sheet1!$D$1</c:f>
              <c:strCache>
                <c:ptCount val="1"/>
                <c:pt idx="0">
                  <c:v>Sample 3</c:v>
                </c:pt>
              </c:strCache>
            </c:strRef>
          </c:tx>
          <c:spPr>
            <a:ln w="22225" cap="rnd">
              <a:solidFill>
                <a:schemeClr val="accent3"/>
              </a:solidFill>
            </a:ln>
            <a:effectLst>
              <a:glow rad="139700">
                <a:schemeClr val="accent3">
                  <a:satMod val="175000"/>
                  <a:alpha val="14000"/>
                </a:schemeClr>
              </a:glow>
            </a:effectLst>
          </c:spPr>
          <c:marker>
            <c:symbol val="circle"/>
            <c:size val="3"/>
            <c:spPr>
              <a:solidFill>
                <a:schemeClr val="accent3">
                  <a:lumMod val="60000"/>
                  <a:lumOff val="40000"/>
                </a:schemeClr>
              </a:solidFill>
              <a:ln>
                <a:noFill/>
              </a:ln>
              <a:effectLst>
                <a:glow rad="63500">
                  <a:schemeClr val="accent3">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Sheet1!$D$2:$D$6</c:f>
              <c:numCache>
                <c:formatCode>General</c:formatCode>
                <c:ptCount val="5"/>
                <c:pt idx="0">
                  <c:v>9</c:v>
                </c:pt>
                <c:pt idx="1">
                  <c:v>20</c:v>
                </c:pt>
                <c:pt idx="2">
                  <c:v>16</c:v>
                </c:pt>
                <c:pt idx="3">
                  <c:v>12</c:v>
                </c:pt>
                <c:pt idx="4">
                  <c:v>2</c:v>
                </c:pt>
              </c:numCache>
            </c:numRef>
          </c:yVal>
          <c:smooth val="1"/>
          <c:extLst>
            <c:ext xmlns:c16="http://schemas.microsoft.com/office/drawing/2014/chart" uri="{C3380CC4-5D6E-409C-BE32-E72D297353CC}">
              <c16:uniqueId val="{00000002-F00E-DB4A-B198-3A8A8892F1D9}"/>
            </c:ext>
          </c:extLst>
        </c:ser>
        <c:ser>
          <c:idx val="3"/>
          <c:order val="3"/>
          <c:tx>
            <c:strRef>
              <c:f>Sheet1!$E$1</c:f>
              <c:strCache>
                <c:ptCount val="1"/>
                <c:pt idx="0">
                  <c:v>Sample 4</c:v>
                </c:pt>
              </c:strCache>
            </c:strRef>
          </c:tx>
          <c:spPr>
            <a:ln w="22225" cap="rnd">
              <a:solidFill>
                <a:schemeClr val="accent4"/>
              </a:solidFill>
            </a:ln>
            <a:effectLst>
              <a:glow rad="139700">
                <a:schemeClr val="accent4">
                  <a:satMod val="175000"/>
                  <a:alpha val="14000"/>
                </a:schemeClr>
              </a:glow>
            </a:effectLst>
          </c:spPr>
          <c:marker>
            <c:symbol val="circle"/>
            <c:size val="3"/>
            <c:spPr>
              <a:solidFill>
                <a:schemeClr val="accent4">
                  <a:lumMod val="60000"/>
                  <a:lumOff val="40000"/>
                </a:schemeClr>
              </a:solidFill>
              <a:ln>
                <a:noFill/>
              </a:ln>
              <a:effectLst>
                <a:glow rad="63500">
                  <a:schemeClr val="accent4">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Sheet1!$E$2:$E$6</c:f>
              <c:numCache>
                <c:formatCode>General</c:formatCode>
                <c:ptCount val="5"/>
                <c:pt idx="0">
                  <c:v>30</c:v>
                </c:pt>
                <c:pt idx="1">
                  <c:v>22</c:v>
                </c:pt>
                <c:pt idx="2">
                  <c:v>26</c:v>
                </c:pt>
                <c:pt idx="3">
                  <c:v>21</c:v>
                </c:pt>
                <c:pt idx="4">
                  <c:v>34</c:v>
                </c:pt>
              </c:numCache>
            </c:numRef>
          </c:yVal>
          <c:smooth val="1"/>
          <c:extLst>
            <c:ext xmlns:c16="http://schemas.microsoft.com/office/drawing/2014/chart" uri="{C3380CC4-5D6E-409C-BE32-E72D297353CC}">
              <c16:uniqueId val="{00000004-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1"/>
        <c:axPos val="b"/>
        <c:numFmt formatCode="General" sourceLinked="1"/>
        <c:majorTickMark val="none"/>
        <c:minorTickMark val="none"/>
        <c:tickLblPos val="nextTo"/>
        <c:crossAx val="1700770048"/>
        <c:crosses val="autoZero"/>
        <c:crossBetween val="midCat"/>
      </c:valAx>
      <c:valAx>
        <c:axId val="1700770048"/>
        <c:scaling>
          <c:orientation val="minMax"/>
        </c:scaling>
        <c:delete val="1"/>
        <c:axPos val="l"/>
        <c:numFmt formatCode="General" sourceLinked="1"/>
        <c:majorTickMark val="none"/>
        <c:minorTickMark val="none"/>
        <c:tickLblPos val="nextTo"/>
        <c:crossAx val="1983904911"/>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719596888512976E-2"/>
          <c:y val="3.0214965460605762E-2"/>
          <c:w val="0.87253123169901869"/>
          <c:h val="0.68075675623419996"/>
        </c:manualLayout>
      </c:layout>
      <c:scatterChart>
        <c:scatterStyle val="smoothMarker"/>
        <c:varyColors val="0"/>
        <c:ser>
          <c:idx val="0"/>
          <c:order val="0"/>
          <c:tx>
            <c:strRef>
              <c:f>Sheet1!$B$1</c:f>
              <c:strCache>
                <c:ptCount val="1"/>
                <c:pt idx="0">
                  <c:v>Sample 1</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Sheet1!$B$2:$B$6</c:f>
              <c:numCache>
                <c:formatCode>General</c:formatCode>
                <c:ptCount val="5"/>
                <c:pt idx="0">
                  <c:v>32</c:v>
                </c:pt>
                <c:pt idx="1">
                  <c:v>8</c:v>
                </c:pt>
                <c:pt idx="2">
                  <c:v>28</c:v>
                </c:pt>
                <c:pt idx="3">
                  <c:v>12</c:v>
                </c:pt>
                <c:pt idx="4">
                  <c:v>20</c:v>
                </c:pt>
              </c:numCache>
            </c:numRef>
          </c:yVal>
          <c:smooth val="1"/>
          <c:extLst>
            <c:ext xmlns:c16="http://schemas.microsoft.com/office/drawing/2014/chart" uri="{C3380CC4-5D6E-409C-BE32-E72D297353CC}">
              <c16:uniqueId val="{00000000-F00E-DB4A-B198-3A8A8892F1D9}"/>
            </c:ext>
          </c:extLst>
        </c:ser>
        <c:ser>
          <c:idx val="1"/>
          <c:order val="1"/>
          <c:tx>
            <c:strRef>
              <c:f>Sheet1!$C$1</c:f>
              <c:strCache>
                <c:ptCount val="1"/>
                <c:pt idx="0">
                  <c:v>Sample 2</c:v>
                </c:pt>
              </c:strCache>
            </c:strRef>
          </c:tx>
          <c:spPr>
            <a:ln w="22225" cap="rnd">
              <a:solidFill>
                <a:schemeClr val="accent2"/>
              </a:solid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Sheet1!$C$2:$C$6</c:f>
              <c:numCache>
                <c:formatCode>General</c:formatCode>
                <c:ptCount val="5"/>
                <c:pt idx="0">
                  <c:v>12</c:v>
                </c:pt>
                <c:pt idx="1">
                  <c:v>22</c:v>
                </c:pt>
                <c:pt idx="2">
                  <c:v>12</c:v>
                </c:pt>
                <c:pt idx="3">
                  <c:v>21</c:v>
                </c:pt>
                <c:pt idx="4">
                  <c:v>22</c:v>
                </c:pt>
              </c:numCache>
            </c:numRef>
          </c:yVal>
          <c:smooth val="1"/>
          <c:extLst>
            <c:ext xmlns:c16="http://schemas.microsoft.com/office/drawing/2014/chart" uri="{C3380CC4-5D6E-409C-BE32-E72D297353CC}">
              <c16:uniqueId val="{00000001-F00E-DB4A-B198-3A8A8892F1D9}"/>
            </c:ext>
          </c:extLst>
        </c:ser>
        <c:ser>
          <c:idx val="2"/>
          <c:order val="2"/>
          <c:tx>
            <c:strRef>
              <c:f>Sheet1!$D$1</c:f>
              <c:strCache>
                <c:ptCount val="1"/>
                <c:pt idx="0">
                  <c:v>Sample 3</c:v>
                </c:pt>
              </c:strCache>
            </c:strRef>
          </c:tx>
          <c:spPr>
            <a:ln w="22225" cap="rnd">
              <a:solidFill>
                <a:schemeClr val="accent3"/>
              </a:solidFill>
            </a:ln>
            <a:effectLst>
              <a:glow rad="139700">
                <a:schemeClr val="accent3">
                  <a:satMod val="175000"/>
                  <a:alpha val="14000"/>
                </a:schemeClr>
              </a:glow>
            </a:effectLst>
          </c:spPr>
          <c:marker>
            <c:symbol val="circle"/>
            <c:size val="3"/>
            <c:spPr>
              <a:solidFill>
                <a:schemeClr val="accent3">
                  <a:lumMod val="60000"/>
                  <a:lumOff val="40000"/>
                </a:schemeClr>
              </a:solidFill>
              <a:ln>
                <a:noFill/>
              </a:ln>
              <a:effectLst>
                <a:glow rad="63500">
                  <a:schemeClr val="accent3">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Sheet1!$D$2:$D$6</c:f>
              <c:numCache>
                <c:formatCode>General</c:formatCode>
                <c:ptCount val="5"/>
                <c:pt idx="0">
                  <c:v>9</c:v>
                </c:pt>
                <c:pt idx="1">
                  <c:v>20</c:v>
                </c:pt>
                <c:pt idx="2">
                  <c:v>16</c:v>
                </c:pt>
                <c:pt idx="3">
                  <c:v>12</c:v>
                </c:pt>
                <c:pt idx="4">
                  <c:v>2</c:v>
                </c:pt>
              </c:numCache>
            </c:numRef>
          </c:yVal>
          <c:smooth val="1"/>
          <c:extLst>
            <c:ext xmlns:c16="http://schemas.microsoft.com/office/drawing/2014/chart" uri="{C3380CC4-5D6E-409C-BE32-E72D297353CC}">
              <c16:uniqueId val="{00000002-F00E-DB4A-B198-3A8A8892F1D9}"/>
            </c:ext>
          </c:extLst>
        </c:ser>
        <c:ser>
          <c:idx val="3"/>
          <c:order val="3"/>
          <c:tx>
            <c:strRef>
              <c:f>Sheet1!$E$1</c:f>
              <c:strCache>
                <c:ptCount val="1"/>
                <c:pt idx="0">
                  <c:v>Sample 4</c:v>
                </c:pt>
              </c:strCache>
            </c:strRef>
          </c:tx>
          <c:spPr>
            <a:ln w="22225" cap="rnd">
              <a:solidFill>
                <a:schemeClr val="accent4"/>
              </a:solidFill>
            </a:ln>
            <a:effectLst>
              <a:glow rad="139700">
                <a:schemeClr val="accent4">
                  <a:satMod val="175000"/>
                  <a:alpha val="14000"/>
                </a:schemeClr>
              </a:glow>
            </a:effectLst>
          </c:spPr>
          <c:marker>
            <c:symbol val="circle"/>
            <c:size val="3"/>
            <c:spPr>
              <a:solidFill>
                <a:schemeClr val="accent4">
                  <a:lumMod val="60000"/>
                  <a:lumOff val="40000"/>
                </a:schemeClr>
              </a:solidFill>
              <a:ln>
                <a:noFill/>
              </a:ln>
              <a:effectLst>
                <a:glow rad="63500">
                  <a:schemeClr val="accent4">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Sheet1!$E$2:$E$6</c:f>
              <c:numCache>
                <c:formatCode>General</c:formatCode>
                <c:ptCount val="5"/>
                <c:pt idx="0">
                  <c:v>30</c:v>
                </c:pt>
                <c:pt idx="1">
                  <c:v>22</c:v>
                </c:pt>
                <c:pt idx="2">
                  <c:v>26</c:v>
                </c:pt>
                <c:pt idx="3">
                  <c:v>21</c:v>
                </c:pt>
                <c:pt idx="4">
                  <c:v>34</c:v>
                </c:pt>
              </c:numCache>
            </c:numRef>
          </c:yVal>
          <c:smooth val="1"/>
          <c:extLst>
            <c:ext xmlns:c16="http://schemas.microsoft.com/office/drawing/2014/chart" uri="{C3380CC4-5D6E-409C-BE32-E72D297353CC}">
              <c16:uniqueId val="{00000004-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1"/>
        <c:axPos val="b"/>
        <c:numFmt formatCode="General" sourceLinked="1"/>
        <c:majorTickMark val="none"/>
        <c:minorTickMark val="none"/>
        <c:tickLblPos val="nextTo"/>
        <c:crossAx val="1700770048"/>
        <c:crosses val="autoZero"/>
        <c:crossBetween val="midCat"/>
      </c:valAx>
      <c:valAx>
        <c:axId val="1700770048"/>
        <c:scaling>
          <c:orientation val="minMax"/>
        </c:scaling>
        <c:delete val="1"/>
        <c:axPos val="l"/>
        <c:numFmt formatCode="General" sourceLinked="1"/>
        <c:majorTickMark val="none"/>
        <c:minorTickMark val="none"/>
        <c:tickLblPos val="nextTo"/>
        <c:crossAx val="1983904911"/>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719596888512976E-2"/>
          <c:y val="3.0214965460605762E-2"/>
          <c:w val="0.87253123169901869"/>
          <c:h val="0.68075675623419996"/>
        </c:manualLayout>
      </c:layout>
      <c:scatterChart>
        <c:scatterStyle val="smoothMarker"/>
        <c:varyColors val="0"/>
        <c:ser>
          <c:idx val="0"/>
          <c:order val="0"/>
          <c:tx>
            <c:strRef>
              <c:f>Sheet1!$B$1</c:f>
              <c:strCache>
                <c:ptCount val="1"/>
                <c:pt idx="0">
                  <c:v>Sample 1</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Sheet1!$B$2:$B$6</c:f>
              <c:numCache>
                <c:formatCode>General</c:formatCode>
                <c:ptCount val="5"/>
                <c:pt idx="0">
                  <c:v>32</c:v>
                </c:pt>
                <c:pt idx="1">
                  <c:v>8</c:v>
                </c:pt>
                <c:pt idx="2">
                  <c:v>28</c:v>
                </c:pt>
                <c:pt idx="3">
                  <c:v>12</c:v>
                </c:pt>
                <c:pt idx="4">
                  <c:v>20</c:v>
                </c:pt>
              </c:numCache>
            </c:numRef>
          </c:yVal>
          <c:smooth val="1"/>
          <c:extLst>
            <c:ext xmlns:c16="http://schemas.microsoft.com/office/drawing/2014/chart" uri="{C3380CC4-5D6E-409C-BE32-E72D297353CC}">
              <c16:uniqueId val="{00000000-F00E-DB4A-B198-3A8A8892F1D9}"/>
            </c:ext>
          </c:extLst>
        </c:ser>
        <c:ser>
          <c:idx val="1"/>
          <c:order val="1"/>
          <c:tx>
            <c:strRef>
              <c:f>Sheet1!$C$1</c:f>
              <c:strCache>
                <c:ptCount val="1"/>
                <c:pt idx="0">
                  <c:v>Sample 2</c:v>
                </c:pt>
              </c:strCache>
            </c:strRef>
          </c:tx>
          <c:spPr>
            <a:ln w="22225" cap="rnd">
              <a:solidFill>
                <a:schemeClr val="accent2"/>
              </a:solid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Sheet1!$C$2:$C$6</c:f>
              <c:numCache>
                <c:formatCode>General</c:formatCode>
                <c:ptCount val="5"/>
                <c:pt idx="0">
                  <c:v>12</c:v>
                </c:pt>
                <c:pt idx="1">
                  <c:v>22</c:v>
                </c:pt>
                <c:pt idx="2">
                  <c:v>12</c:v>
                </c:pt>
                <c:pt idx="3">
                  <c:v>21</c:v>
                </c:pt>
                <c:pt idx="4">
                  <c:v>22</c:v>
                </c:pt>
              </c:numCache>
            </c:numRef>
          </c:yVal>
          <c:smooth val="1"/>
          <c:extLst>
            <c:ext xmlns:c16="http://schemas.microsoft.com/office/drawing/2014/chart" uri="{C3380CC4-5D6E-409C-BE32-E72D297353CC}">
              <c16:uniqueId val="{00000001-F00E-DB4A-B198-3A8A8892F1D9}"/>
            </c:ext>
          </c:extLst>
        </c:ser>
        <c:ser>
          <c:idx val="2"/>
          <c:order val="2"/>
          <c:tx>
            <c:strRef>
              <c:f>Sheet1!$D$1</c:f>
              <c:strCache>
                <c:ptCount val="1"/>
                <c:pt idx="0">
                  <c:v>Sample 3</c:v>
                </c:pt>
              </c:strCache>
            </c:strRef>
          </c:tx>
          <c:spPr>
            <a:ln w="22225" cap="rnd">
              <a:solidFill>
                <a:schemeClr val="accent3"/>
              </a:solidFill>
            </a:ln>
            <a:effectLst>
              <a:glow rad="139700">
                <a:schemeClr val="accent3">
                  <a:satMod val="175000"/>
                  <a:alpha val="14000"/>
                </a:schemeClr>
              </a:glow>
            </a:effectLst>
          </c:spPr>
          <c:marker>
            <c:symbol val="circle"/>
            <c:size val="3"/>
            <c:spPr>
              <a:solidFill>
                <a:schemeClr val="accent3">
                  <a:lumMod val="60000"/>
                  <a:lumOff val="40000"/>
                </a:schemeClr>
              </a:solidFill>
              <a:ln>
                <a:noFill/>
              </a:ln>
              <a:effectLst>
                <a:glow rad="63500">
                  <a:schemeClr val="accent3">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Sheet1!$D$2:$D$6</c:f>
              <c:numCache>
                <c:formatCode>General</c:formatCode>
                <c:ptCount val="5"/>
                <c:pt idx="0">
                  <c:v>9</c:v>
                </c:pt>
                <c:pt idx="1">
                  <c:v>20</c:v>
                </c:pt>
                <c:pt idx="2">
                  <c:v>16</c:v>
                </c:pt>
                <c:pt idx="3">
                  <c:v>12</c:v>
                </c:pt>
                <c:pt idx="4">
                  <c:v>2</c:v>
                </c:pt>
              </c:numCache>
            </c:numRef>
          </c:yVal>
          <c:smooth val="1"/>
          <c:extLst>
            <c:ext xmlns:c16="http://schemas.microsoft.com/office/drawing/2014/chart" uri="{C3380CC4-5D6E-409C-BE32-E72D297353CC}">
              <c16:uniqueId val="{00000002-F00E-DB4A-B198-3A8A8892F1D9}"/>
            </c:ext>
          </c:extLst>
        </c:ser>
        <c:ser>
          <c:idx val="3"/>
          <c:order val="3"/>
          <c:tx>
            <c:strRef>
              <c:f>Sheet1!$E$1</c:f>
              <c:strCache>
                <c:ptCount val="1"/>
                <c:pt idx="0">
                  <c:v>Sample 4</c:v>
                </c:pt>
              </c:strCache>
            </c:strRef>
          </c:tx>
          <c:spPr>
            <a:ln w="22225" cap="rnd">
              <a:solidFill>
                <a:schemeClr val="accent4"/>
              </a:solidFill>
            </a:ln>
            <a:effectLst>
              <a:glow rad="139700">
                <a:schemeClr val="accent4">
                  <a:satMod val="175000"/>
                  <a:alpha val="14000"/>
                </a:schemeClr>
              </a:glow>
            </a:effectLst>
          </c:spPr>
          <c:marker>
            <c:symbol val="circle"/>
            <c:size val="3"/>
            <c:spPr>
              <a:solidFill>
                <a:schemeClr val="accent4">
                  <a:lumMod val="60000"/>
                  <a:lumOff val="40000"/>
                </a:schemeClr>
              </a:solidFill>
              <a:ln>
                <a:noFill/>
              </a:ln>
              <a:effectLst>
                <a:glow rad="63500">
                  <a:schemeClr val="accent4">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Sheet1!$E$2:$E$6</c:f>
              <c:numCache>
                <c:formatCode>General</c:formatCode>
                <c:ptCount val="5"/>
                <c:pt idx="0">
                  <c:v>30</c:v>
                </c:pt>
                <c:pt idx="1">
                  <c:v>22</c:v>
                </c:pt>
                <c:pt idx="2">
                  <c:v>26</c:v>
                </c:pt>
                <c:pt idx="3">
                  <c:v>21</c:v>
                </c:pt>
                <c:pt idx="4">
                  <c:v>34</c:v>
                </c:pt>
              </c:numCache>
            </c:numRef>
          </c:yVal>
          <c:smooth val="1"/>
          <c:extLst>
            <c:ext xmlns:c16="http://schemas.microsoft.com/office/drawing/2014/chart" uri="{C3380CC4-5D6E-409C-BE32-E72D297353CC}">
              <c16:uniqueId val="{00000004-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1"/>
        <c:axPos val="b"/>
        <c:numFmt formatCode="General" sourceLinked="1"/>
        <c:majorTickMark val="none"/>
        <c:minorTickMark val="none"/>
        <c:tickLblPos val="nextTo"/>
        <c:crossAx val="1700770048"/>
        <c:crosses val="autoZero"/>
        <c:crossBetween val="midCat"/>
      </c:valAx>
      <c:valAx>
        <c:axId val="1700770048"/>
        <c:scaling>
          <c:orientation val="minMax"/>
        </c:scaling>
        <c:delete val="1"/>
        <c:axPos val="l"/>
        <c:numFmt formatCode="General" sourceLinked="1"/>
        <c:majorTickMark val="none"/>
        <c:minorTickMark val="none"/>
        <c:tickLblPos val="nextTo"/>
        <c:crossAx val="1983904911"/>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719596888512976E-2"/>
          <c:y val="3.0214965460605762E-2"/>
          <c:w val="0.87253123169901869"/>
          <c:h val="0.68075675623419996"/>
        </c:manualLayout>
      </c:layout>
      <c:scatterChart>
        <c:scatterStyle val="smoothMarker"/>
        <c:varyColors val="0"/>
        <c:ser>
          <c:idx val="0"/>
          <c:order val="0"/>
          <c:tx>
            <c:strRef>
              <c:f>Sheet1!$B$1</c:f>
              <c:strCache>
                <c:ptCount val="1"/>
                <c:pt idx="0">
                  <c:v>Sample 1</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Sheet1!$B$2:$B$6</c:f>
              <c:numCache>
                <c:formatCode>General</c:formatCode>
                <c:ptCount val="5"/>
                <c:pt idx="0">
                  <c:v>32</c:v>
                </c:pt>
                <c:pt idx="1">
                  <c:v>8</c:v>
                </c:pt>
                <c:pt idx="2">
                  <c:v>28</c:v>
                </c:pt>
                <c:pt idx="3">
                  <c:v>12</c:v>
                </c:pt>
                <c:pt idx="4">
                  <c:v>20</c:v>
                </c:pt>
              </c:numCache>
            </c:numRef>
          </c:yVal>
          <c:smooth val="1"/>
          <c:extLst>
            <c:ext xmlns:c16="http://schemas.microsoft.com/office/drawing/2014/chart" uri="{C3380CC4-5D6E-409C-BE32-E72D297353CC}">
              <c16:uniqueId val="{00000000-F00E-DB4A-B198-3A8A8892F1D9}"/>
            </c:ext>
          </c:extLst>
        </c:ser>
        <c:ser>
          <c:idx val="1"/>
          <c:order val="1"/>
          <c:tx>
            <c:strRef>
              <c:f>Sheet1!$C$1</c:f>
              <c:strCache>
                <c:ptCount val="1"/>
                <c:pt idx="0">
                  <c:v>Sample 2</c:v>
                </c:pt>
              </c:strCache>
            </c:strRef>
          </c:tx>
          <c:spPr>
            <a:ln w="22225" cap="rnd">
              <a:solidFill>
                <a:schemeClr val="accent2"/>
              </a:solid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Sheet1!$C$2:$C$6</c:f>
              <c:numCache>
                <c:formatCode>General</c:formatCode>
                <c:ptCount val="5"/>
                <c:pt idx="0">
                  <c:v>12</c:v>
                </c:pt>
                <c:pt idx="1">
                  <c:v>22</c:v>
                </c:pt>
                <c:pt idx="2">
                  <c:v>12</c:v>
                </c:pt>
                <c:pt idx="3">
                  <c:v>21</c:v>
                </c:pt>
                <c:pt idx="4">
                  <c:v>22</c:v>
                </c:pt>
              </c:numCache>
            </c:numRef>
          </c:yVal>
          <c:smooth val="1"/>
          <c:extLst>
            <c:ext xmlns:c16="http://schemas.microsoft.com/office/drawing/2014/chart" uri="{C3380CC4-5D6E-409C-BE32-E72D297353CC}">
              <c16:uniqueId val="{00000001-F00E-DB4A-B198-3A8A8892F1D9}"/>
            </c:ext>
          </c:extLst>
        </c:ser>
        <c:ser>
          <c:idx val="2"/>
          <c:order val="2"/>
          <c:tx>
            <c:strRef>
              <c:f>Sheet1!$D$1</c:f>
              <c:strCache>
                <c:ptCount val="1"/>
                <c:pt idx="0">
                  <c:v>Sample 3</c:v>
                </c:pt>
              </c:strCache>
            </c:strRef>
          </c:tx>
          <c:spPr>
            <a:ln w="22225" cap="rnd">
              <a:solidFill>
                <a:schemeClr val="accent3"/>
              </a:solidFill>
            </a:ln>
            <a:effectLst>
              <a:glow rad="139700">
                <a:schemeClr val="accent3">
                  <a:satMod val="175000"/>
                  <a:alpha val="14000"/>
                </a:schemeClr>
              </a:glow>
            </a:effectLst>
          </c:spPr>
          <c:marker>
            <c:symbol val="circle"/>
            <c:size val="3"/>
            <c:spPr>
              <a:solidFill>
                <a:schemeClr val="accent3">
                  <a:lumMod val="60000"/>
                  <a:lumOff val="40000"/>
                </a:schemeClr>
              </a:solidFill>
              <a:ln>
                <a:noFill/>
              </a:ln>
              <a:effectLst>
                <a:glow rad="63500">
                  <a:schemeClr val="accent3">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Sheet1!$D$2:$D$6</c:f>
              <c:numCache>
                <c:formatCode>General</c:formatCode>
                <c:ptCount val="5"/>
                <c:pt idx="0">
                  <c:v>9</c:v>
                </c:pt>
                <c:pt idx="1">
                  <c:v>20</c:v>
                </c:pt>
                <c:pt idx="2">
                  <c:v>16</c:v>
                </c:pt>
                <c:pt idx="3">
                  <c:v>12</c:v>
                </c:pt>
                <c:pt idx="4">
                  <c:v>2</c:v>
                </c:pt>
              </c:numCache>
            </c:numRef>
          </c:yVal>
          <c:smooth val="1"/>
          <c:extLst>
            <c:ext xmlns:c16="http://schemas.microsoft.com/office/drawing/2014/chart" uri="{C3380CC4-5D6E-409C-BE32-E72D297353CC}">
              <c16:uniqueId val="{00000002-F00E-DB4A-B198-3A8A8892F1D9}"/>
            </c:ext>
          </c:extLst>
        </c:ser>
        <c:ser>
          <c:idx val="3"/>
          <c:order val="3"/>
          <c:tx>
            <c:strRef>
              <c:f>Sheet1!$E$1</c:f>
              <c:strCache>
                <c:ptCount val="1"/>
                <c:pt idx="0">
                  <c:v>Sample 4</c:v>
                </c:pt>
              </c:strCache>
            </c:strRef>
          </c:tx>
          <c:spPr>
            <a:ln w="22225" cap="rnd">
              <a:solidFill>
                <a:schemeClr val="accent4"/>
              </a:solidFill>
            </a:ln>
            <a:effectLst>
              <a:glow rad="139700">
                <a:schemeClr val="accent4">
                  <a:satMod val="175000"/>
                  <a:alpha val="14000"/>
                </a:schemeClr>
              </a:glow>
            </a:effectLst>
          </c:spPr>
          <c:marker>
            <c:symbol val="circle"/>
            <c:size val="3"/>
            <c:spPr>
              <a:solidFill>
                <a:schemeClr val="accent4">
                  <a:lumMod val="60000"/>
                  <a:lumOff val="40000"/>
                </a:schemeClr>
              </a:solidFill>
              <a:ln>
                <a:noFill/>
              </a:ln>
              <a:effectLst>
                <a:glow rad="63500">
                  <a:schemeClr val="accent4">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Sheet1!$E$2:$E$6</c:f>
              <c:numCache>
                <c:formatCode>General</c:formatCode>
                <c:ptCount val="5"/>
                <c:pt idx="0">
                  <c:v>30</c:v>
                </c:pt>
                <c:pt idx="1">
                  <c:v>22</c:v>
                </c:pt>
                <c:pt idx="2">
                  <c:v>26</c:v>
                </c:pt>
                <c:pt idx="3">
                  <c:v>21</c:v>
                </c:pt>
                <c:pt idx="4">
                  <c:v>34</c:v>
                </c:pt>
              </c:numCache>
            </c:numRef>
          </c:yVal>
          <c:smooth val="1"/>
          <c:extLst>
            <c:ext xmlns:c16="http://schemas.microsoft.com/office/drawing/2014/chart" uri="{C3380CC4-5D6E-409C-BE32-E72D297353CC}">
              <c16:uniqueId val="{00000004-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1"/>
        <c:axPos val="b"/>
        <c:numFmt formatCode="General" sourceLinked="1"/>
        <c:majorTickMark val="none"/>
        <c:minorTickMark val="none"/>
        <c:tickLblPos val="nextTo"/>
        <c:crossAx val="1700770048"/>
        <c:crosses val="autoZero"/>
        <c:crossBetween val="midCat"/>
      </c:valAx>
      <c:valAx>
        <c:axId val="1700770048"/>
        <c:scaling>
          <c:orientation val="minMax"/>
        </c:scaling>
        <c:delete val="1"/>
        <c:axPos val="l"/>
        <c:numFmt formatCode="General" sourceLinked="1"/>
        <c:majorTickMark val="none"/>
        <c:minorTickMark val="none"/>
        <c:tickLblPos val="nextTo"/>
        <c:crossAx val="1983904911"/>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719596888512976E-2"/>
          <c:y val="3.0214965460605762E-2"/>
          <c:w val="0.87253123169901869"/>
          <c:h val="0.68075675623419996"/>
        </c:manualLayout>
      </c:layout>
      <c:scatterChart>
        <c:scatterStyle val="smoothMarker"/>
        <c:varyColors val="0"/>
        <c:ser>
          <c:idx val="0"/>
          <c:order val="0"/>
          <c:tx>
            <c:strRef>
              <c:f>Sheet1!$B$1</c:f>
              <c:strCache>
                <c:ptCount val="1"/>
                <c:pt idx="0">
                  <c:v>Sample 1</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Sheet1!$B$2:$B$6</c:f>
              <c:numCache>
                <c:formatCode>General</c:formatCode>
                <c:ptCount val="5"/>
                <c:pt idx="0">
                  <c:v>32</c:v>
                </c:pt>
                <c:pt idx="1">
                  <c:v>8</c:v>
                </c:pt>
                <c:pt idx="2">
                  <c:v>28</c:v>
                </c:pt>
                <c:pt idx="3">
                  <c:v>12</c:v>
                </c:pt>
                <c:pt idx="4">
                  <c:v>20</c:v>
                </c:pt>
              </c:numCache>
            </c:numRef>
          </c:yVal>
          <c:smooth val="1"/>
          <c:extLst>
            <c:ext xmlns:c16="http://schemas.microsoft.com/office/drawing/2014/chart" uri="{C3380CC4-5D6E-409C-BE32-E72D297353CC}">
              <c16:uniqueId val="{00000000-F00E-DB4A-B198-3A8A8892F1D9}"/>
            </c:ext>
          </c:extLst>
        </c:ser>
        <c:ser>
          <c:idx val="1"/>
          <c:order val="1"/>
          <c:tx>
            <c:strRef>
              <c:f>Sheet1!$C$1</c:f>
              <c:strCache>
                <c:ptCount val="1"/>
                <c:pt idx="0">
                  <c:v>Sample 2</c:v>
                </c:pt>
              </c:strCache>
            </c:strRef>
          </c:tx>
          <c:spPr>
            <a:ln w="22225" cap="rnd">
              <a:solidFill>
                <a:schemeClr val="accent2"/>
              </a:solid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Sheet1!$C$2:$C$6</c:f>
              <c:numCache>
                <c:formatCode>General</c:formatCode>
                <c:ptCount val="5"/>
                <c:pt idx="0">
                  <c:v>12</c:v>
                </c:pt>
                <c:pt idx="1">
                  <c:v>22</c:v>
                </c:pt>
                <c:pt idx="2">
                  <c:v>12</c:v>
                </c:pt>
                <c:pt idx="3">
                  <c:v>21</c:v>
                </c:pt>
                <c:pt idx="4">
                  <c:v>22</c:v>
                </c:pt>
              </c:numCache>
            </c:numRef>
          </c:yVal>
          <c:smooth val="1"/>
          <c:extLst>
            <c:ext xmlns:c16="http://schemas.microsoft.com/office/drawing/2014/chart" uri="{C3380CC4-5D6E-409C-BE32-E72D297353CC}">
              <c16:uniqueId val="{00000001-F00E-DB4A-B198-3A8A8892F1D9}"/>
            </c:ext>
          </c:extLst>
        </c:ser>
        <c:ser>
          <c:idx val="2"/>
          <c:order val="2"/>
          <c:tx>
            <c:strRef>
              <c:f>Sheet1!$D$1</c:f>
              <c:strCache>
                <c:ptCount val="1"/>
                <c:pt idx="0">
                  <c:v>Sample 3</c:v>
                </c:pt>
              </c:strCache>
            </c:strRef>
          </c:tx>
          <c:spPr>
            <a:ln w="22225" cap="rnd">
              <a:solidFill>
                <a:schemeClr val="accent3"/>
              </a:solidFill>
            </a:ln>
            <a:effectLst>
              <a:glow rad="139700">
                <a:schemeClr val="accent3">
                  <a:satMod val="175000"/>
                  <a:alpha val="14000"/>
                </a:schemeClr>
              </a:glow>
            </a:effectLst>
          </c:spPr>
          <c:marker>
            <c:symbol val="circle"/>
            <c:size val="3"/>
            <c:spPr>
              <a:solidFill>
                <a:schemeClr val="accent3">
                  <a:lumMod val="60000"/>
                  <a:lumOff val="40000"/>
                </a:schemeClr>
              </a:solidFill>
              <a:ln>
                <a:noFill/>
              </a:ln>
              <a:effectLst>
                <a:glow rad="63500">
                  <a:schemeClr val="accent3">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Sheet1!$D$2:$D$6</c:f>
              <c:numCache>
                <c:formatCode>General</c:formatCode>
                <c:ptCount val="5"/>
                <c:pt idx="0">
                  <c:v>9</c:v>
                </c:pt>
                <c:pt idx="1">
                  <c:v>20</c:v>
                </c:pt>
                <c:pt idx="2">
                  <c:v>16</c:v>
                </c:pt>
                <c:pt idx="3">
                  <c:v>12</c:v>
                </c:pt>
                <c:pt idx="4">
                  <c:v>2</c:v>
                </c:pt>
              </c:numCache>
            </c:numRef>
          </c:yVal>
          <c:smooth val="1"/>
          <c:extLst>
            <c:ext xmlns:c16="http://schemas.microsoft.com/office/drawing/2014/chart" uri="{C3380CC4-5D6E-409C-BE32-E72D297353CC}">
              <c16:uniqueId val="{00000002-F00E-DB4A-B198-3A8A8892F1D9}"/>
            </c:ext>
          </c:extLst>
        </c:ser>
        <c:ser>
          <c:idx val="3"/>
          <c:order val="3"/>
          <c:tx>
            <c:strRef>
              <c:f>Sheet1!$E$1</c:f>
              <c:strCache>
                <c:ptCount val="1"/>
                <c:pt idx="0">
                  <c:v>Sample 4</c:v>
                </c:pt>
              </c:strCache>
            </c:strRef>
          </c:tx>
          <c:spPr>
            <a:ln w="22225" cap="rnd">
              <a:solidFill>
                <a:schemeClr val="accent4"/>
              </a:solidFill>
            </a:ln>
            <a:effectLst>
              <a:glow rad="139700">
                <a:schemeClr val="accent4">
                  <a:satMod val="175000"/>
                  <a:alpha val="14000"/>
                </a:schemeClr>
              </a:glow>
            </a:effectLst>
          </c:spPr>
          <c:marker>
            <c:symbol val="circle"/>
            <c:size val="3"/>
            <c:spPr>
              <a:solidFill>
                <a:schemeClr val="accent4">
                  <a:lumMod val="60000"/>
                  <a:lumOff val="40000"/>
                </a:schemeClr>
              </a:solidFill>
              <a:ln>
                <a:noFill/>
              </a:ln>
              <a:effectLst>
                <a:glow rad="63500">
                  <a:schemeClr val="accent4">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Sheet1!$E$2:$E$6</c:f>
              <c:numCache>
                <c:formatCode>General</c:formatCode>
                <c:ptCount val="5"/>
                <c:pt idx="0">
                  <c:v>30</c:v>
                </c:pt>
                <c:pt idx="1">
                  <c:v>22</c:v>
                </c:pt>
                <c:pt idx="2">
                  <c:v>26</c:v>
                </c:pt>
                <c:pt idx="3">
                  <c:v>21</c:v>
                </c:pt>
                <c:pt idx="4">
                  <c:v>34</c:v>
                </c:pt>
              </c:numCache>
            </c:numRef>
          </c:yVal>
          <c:smooth val="1"/>
          <c:extLst>
            <c:ext xmlns:c16="http://schemas.microsoft.com/office/drawing/2014/chart" uri="{C3380CC4-5D6E-409C-BE32-E72D297353CC}">
              <c16:uniqueId val="{00000004-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1"/>
        <c:axPos val="b"/>
        <c:numFmt formatCode="General" sourceLinked="1"/>
        <c:majorTickMark val="none"/>
        <c:minorTickMark val="none"/>
        <c:tickLblPos val="nextTo"/>
        <c:crossAx val="1700770048"/>
        <c:crosses val="autoZero"/>
        <c:crossBetween val="midCat"/>
      </c:valAx>
      <c:valAx>
        <c:axId val="1700770048"/>
        <c:scaling>
          <c:orientation val="minMax"/>
        </c:scaling>
        <c:delete val="1"/>
        <c:axPos val="l"/>
        <c:numFmt formatCode="General" sourceLinked="1"/>
        <c:majorTickMark val="none"/>
        <c:minorTickMark val="none"/>
        <c:tickLblPos val="nextTo"/>
        <c:crossAx val="1983904911"/>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15B1A768-2666-4AB4-BDA7-F0E3C4160D59}">
      <dgm:prSet custT="1"/>
      <dgm:spPr/>
      <dgm:t>
        <a:bodyPr/>
        <a:lstStyle/>
        <a:p>
          <a:pPr>
            <a:lnSpc>
              <a:spcPct val="100000"/>
            </a:lnSpc>
          </a:pPr>
          <a:r>
            <a:rPr lang="en-US" sz="1800" i="1" dirty="0"/>
            <a:t>Artificial Intelligence (CCE-4803)</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pt>
    <dgm:pt modelId="{3AA5586A-C40E-4DDA-98A5-6545F36F46AB}">
      <dgm:prSet custT="1"/>
      <dgm:spPr/>
      <dgm:t>
        <a:bodyPr/>
        <a:lstStyle/>
        <a:p>
          <a:pPr>
            <a:lnSpc>
              <a:spcPct val="100000"/>
            </a:lnSpc>
          </a:pPr>
          <a:r>
            <a:rPr lang="en-US" sz="1800" i="1" dirty="0"/>
            <a:t>Machine Learning       (CCE-4829)</a:t>
          </a:r>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pPr>
            <a:lnSpc>
              <a:spcPct val="100000"/>
            </a:lnSpc>
          </a:pPr>
          <a:endParaRPr lang="en-US"/>
        </a:p>
      </dgm:t>
    </dgm:pt>
    <dgm:pt modelId="{FCE08ACB-375A-4818-924A-634B2F1A2664}">
      <dgm:prSet custT="1"/>
      <dgm:spPr/>
      <dgm:t>
        <a:bodyPr/>
        <a:lstStyle/>
        <a:p>
          <a:pPr>
            <a:lnSpc>
              <a:spcPct val="100000"/>
            </a:lnSpc>
          </a:pPr>
          <a:r>
            <a:rPr lang="en-US" sz="1800" i="1" dirty="0"/>
            <a:t>Fiber Optic Communication (CCE-4801)</a:t>
          </a:r>
        </a:p>
      </dgm:t>
    </dgm:pt>
    <dgm:pt modelId="{7277A0F4-5FC0-4146-908A-7B101AA6F2FE}" type="parTrans" cxnId="{755DB922-C17D-4A71-9A39-895F3B47059E}">
      <dgm:prSet/>
      <dgm:spPr/>
      <dgm:t>
        <a:bodyPr/>
        <a:lstStyle/>
        <a:p>
          <a:endParaRPr lang="en-US"/>
        </a:p>
      </dgm:t>
    </dgm:pt>
    <dgm:pt modelId="{62D7030F-84E5-4935-A984-48E204D873A5}" type="sibTrans" cxnId="{755DB922-C17D-4A71-9A39-895F3B47059E}">
      <dgm:prSet/>
      <dgm:spPr/>
      <dgm:t>
        <a:bodyPr/>
        <a:lstStyle/>
        <a:p>
          <a:endParaRPr lang="en-US"/>
        </a:p>
      </dgm:t>
    </dgm:pt>
    <dgm:pt modelId="{B80C9CF3-C6BB-48D7-8AE1-5002D62D3761}" type="pres">
      <dgm:prSet presAssocID="{489A589A-46DE-0F49-B460-E7914F3E440D}" presName="root" presStyleCnt="0">
        <dgm:presLayoutVars>
          <dgm:dir val="rev"/>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0" presStyleCnt="3"/>
      <dgm:spPr/>
    </dgm:pt>
    <dgm:pt modelId="{41C0BC0F-FFD5-42B5-B952-9316B9364F6F}" type="pres">
      <dgm:prSet presAssocID="{3AA5586A-C40E-4DDA-98A5-6545F36F46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0" presStyleCnt="3">
        <dgm:presLayoutVars>
          <dgm:chMax val="1"/>
          <dgm:chPref val="1"/>
        </dgm:presLayoutVars>
      </dgm:prSet>
      <dgm:spPr/>
    </dgm:pt>
    <dgm:pt modelId="{12A20785-7683-4B51-B1C4-30A6E46E75D9}" type="pres">
      <dgm:prSet presAssocID="{19FB306E-81B4-4F3F-99EE-765120CBB6B3}"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1" presStyleCnt="3"/>
      <dgm:spPr/>
    </dgm:pt>
    <dgm:pt modelId="{D99F53AC-3AF2-437B-A5AB-1239ADEC0676}" type="pres">
      <dgm:prSet presAssocID="{15B1A768-2666-4AB4-BDA7-F0E3C4160D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1" presStyleCnt="3">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67C2A0BE-DAEB-45E3-9899-4186AF508101}" type="pres">
      <dgm:prSet presAssocID="{FCE08ACB-375A-4818-924A-634B2F1A2664}" presName="compNode" presStyleCnt="0"/>
      <dgm:spPr/>
    </dgm:pt>
    <dgm:pt modelId="{F01DF6FD-EDD0-40EE-9A74-4D5147AFCFE7}" type="pres">
      <dgm:prSet presAssocID="{FCE08ACB-375A-4818-924A-634B2F1A2664}" presName="iconBgRect" presStyleLbl="bgShp" presStyleIdx="2" presStyleCnt="3"/>
      <dgm:spPr/>
    </dgm:pt>
    <dgm:pt modelId="{EC7DC18E-17D5-4161-9601-778394450C13}" type="pres">
      <dgm:prSet presAssocID="{FCE08ACB-375A-4818-924A-634B2F1A26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ireworks"/>
        </a:ext>
      </dgm:extLst>
    </dgm:pt>
    <dgm:pt modelId="{8AA2794C-23B4-44AC-A359-379ECAE7D072}" type="pres">
      <dgm:prSet presAssocID="{FCE08ACB-375A-4818-924A-634B2F1A2664}" presName="spaceRect" presStyleCnt="0"/>
      <dgm:spPr/>
    </dgm:pt>
    <dgm:pt modelId="{4CA62484-76CC-430F-8DA8-8BEF17D81A60}" type="pres">
      <dgm:prSet presAssocID="{FCE08ACB-375A-4818-924A-634B2F1A2664}" presName="textRect" presStyleLbl="revTx" presStyleIdx="2" presStyleCnt="3">
        <dgm:presLayoutVars>
          <dgm:chMax val="1"/>
          <dgm:chPref val="1"/>
        </dgm:presLayoutVars>
      </dgm:prSet>
      <dgm:spPr/>
    </dgm:pt>
  </dgm:ptLst>
  <dgm:cxnLst>
    <dgm:cxn modelId="{EC591A1A-8F24-43D5-8D8D-39CB83E762A2}" type="presOf" srcId="{19FB306E-81B4-4F3F-99EE-765120CBB6B3}" destId="{12A20785-7683-4B51-B1C4-30A6E46E75D9}" srcOrd="0" destOrd="0" presId="urn:microsoft.com/office/officeart/2018/2/layout/IconCircleList"/>
    <dgm:cxn modelId="{755DB922-C17D-4A71-9A39-895F3B47059E}" srcId="{489A589A-46DE-0F49-B460-E7914F3E440D}" destId="{FCE08ACB-375A-4818-924A-634B2F1A2664}" srcOrd="2" destOrd="0" parTransId="{7277A0F4-5FC0-4146-908A-7B101AA6F2FE}" sibTransId="{62D7030F-84E5-4935-A984-48E204D873A5}"/>
    <dgm:cxn modelId="{08DEC938-538C-403B-80C3-828B96DAFF82}" srcId="{489A589A-46DE-0F49-B460-E7914F3E440D}" destId="{15B1A768-2666-4AB4-BDA7-F0E3C4160D59}" srcOrd="1" destOrd="0" parTransId="{D47033D3-4E41-485A-B515-A02A8C3B404A}" sibTransId="{72FFCBD4-DD9D-4E06-81E4-54307F97A3F0}"/>
    <dgm:cxn modelId="{2966BB56-B5DB-4241-BCE6-4145607B09DA}" type="presOf" srcId="{15B1A768-2666-4AB4-BDA7-F0E3C4160D59}" destId="{D203E058-79E0-456E-A0FD-258E317D3D6A}" srcOrd="0" destOrd="0" presId="urn:microsoft.com/office/officeart/2018/2/layout/IconCircleList"/>
    <dgm:cxn modelId="{53C89BAB-D2C3-41F4-BA98-B0FAFBB9EB67}" type="presOf" srcId="{72FFCBD4-DD9D-4E06-81E4-54307F97A3F0}" destId="{8F14F3AD-A362-45DF-80F5-2B8D1F566D80}"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C3C273B5-27A2-4AB1-A0E0-3E681B9134DC}" type="presOf" srcId="{FCE08ACB-375A-4818-924A-634B2F1A2664}" destId="{4CA62484-76CC-430F-8DA8-8BEF17D81A60}" srcOrd="0" destOrd="0" presId="urn:microsoft.com/office/officeart/2018/2/layout/IconCircleList"/>
    <dgm:cxn modelId="{A7F810EE-E4A3-4E75-A87B-0A6397D0DF3D}" type="presOf" srcId="{3AA5586A-C40E-4DDA-98A5-6545F36F46AB}" destId="{7703AFE5-FAA2-4D8A-AEFA-D3C5CB41E5BC}" srcOrd="0" destOrd="0" presId="urn:microsoft.com/office/officeart/2018/2/layout/IconCircleList"/>
    <dgm:cxn modelId="{119FEAF1-383D-4740-9124-CC9EEA7E35F9}" srcId="{489A589A-46DE-0F49-B460-E7914F3E440D}" destId="{3AA5586A-C40E-4DDA-98A5-6545F36F46AB}" srcOrd="0" destOrd="0" parTransId="{ABF44FB7-9255-4D99-BC69-3BE74FDF8E87}" sibTransId="{19FB306E-81B4-4F3F-99EE-765120CBB6B3}"/>
    <dgm:cxn modelId="{D4890E87-7985-426D-AB0D-22B3A43CA8E1}" type="presParOf" srcId="{B80C9CF3-C6BB-48D7-8AE1-5002D62D3761}" destId="{326FDCF2-F375-4C3F-9814-C84BA9388F92}" srcOrd="0" destOrd="0" presId="urn:microsoft.com/office/officeart/2018/2/layout/IconCircleList"/>
    <dgm:cxn modelId="{DB29DB59-2CCA-4AA3-B819-4DD43A6A6685}" type="presParOf" srcId="{326FDCF2-F375-4C3F-9814-C84BA9388F92}" destId="{BDD20EE1-5DFF-4E16-802C-2448893CCB5A}" srcOrd="0" destOrd="0" presId="urn:microsoft.com/office/officeart/2018/2/layout/IconCircleList"/>
    <dgm:cxn modelId="{68E62A6D-CFD1-440E-917B-CB10EA363C5E}" type="presParOf" srcId="{BDD20EE1-5DFF-4E16-802C-2448893CCB5A}" destId="{7089FE6B-57E5-4306-8097-E758E000C828}" srcOrd="0" destOrd="0" presId="urn:microsoft.com/office/officeart/2018/2/layout/IconCircleList"/>
    <dgm:cxn modelId="{43A748D6-A66D-48FB-8A3E-BF08AD3C079F}" type="presParOf" srcId="{BDD20EE1-5DFF-4E16-802C-2448893CCB5A}" destId="{41C0BC0F-FFD5-42B5-B952-9316B9364F6F}" srcOrd="1" destOrd="0" presId="urn:microsoft.com/office/officeart/2018/2/layout/IconCircleList"/>
    <dgm:cxn modelId="{327DCEF0-0EA5-4745-A68D-D50DE5220282}" type="presParOf" srcId="{BDD20EE1-5DFF-4E16-802C-2448893CCB5A}" destId="{392FDDC2-BC7A-49BF-88A1-7B4956AD8377}" srcOrd="2" destOrd="0" presId="urn:microsoft.com/office/officeart/2018/2/layout/IconCircleList"/>
    <dgm:cxn modelId="{78F36CB1-A2E4-4EC4-A7CF-D82FE31C6AF6}" type="presParOf" srcId="{BDD20EE1-5DFF-4E16-802C-2448893CCB5A}" destId="{7703AFE5-FAA2-4D8A-AEFA-D3C5CB41E5BC}" srcOrd="3" destOrd="0" presId="urn:microsoft.com/office/officeart/2018/2/layout/IconCircleList"/>
    <dgm:cxn modelId="{1D68BC84-33C0-48CD-8364-AE816D80F8CE}" type="presParOf" srcId="{326FDCF2-F375-4C3F-9814-C84BA9388F92}" destId="{12A20785-7683-4B51-B1C4-30A6E46E75D9}" srcOrd="1" destOrd="0" presId="urn:microsoft.com/office/officeart/2018/2/layout/IconCircleList"/>
    <dgm:cxn modelId="{06CAABF1-B64C-47B8-AA33-E76D8F714BCC}" type="presParOf" srcId="{326FDCF2-F375-4C3F-9814-C84BA9388F92}" destId="{495B68A9-1523-4F46-9B02-682098319643}" srcOrd="2" destOrd="0" presId="urn:microsoft.com/office/officeart/2018/2/layout/IconCircleList"/>
    <dgm:cxn modelId="{72EEDA84-B20F-4F34-BADC-268B4D1D356D}" type="presParOf" srcId="{495B68A9-1523-4F46-9B02-682098319643}" destId="{2CA4BD4C-87EF-4944-9E57-97154B3B633C}" srcOrd="0" destOrd="0" presId="urn:microsoft.com/office/officeart/2018/2/layout/IconCircleList"/>
    <dgm:cxn modelId="{906F1A5F-AAFB-4440-A2FF-7CEABC2EBC9F}" type="presParOf" srcId="{495B68A9-1523-4F46-9B02-682098319643}" destId="{D99F53AC-3AF2-437B-A5AB-1239ADEC0676}" srcOrd="1" destOrd="0" presId="urn:microsoft.com/office/officeart/2018/2/layout/IconCircleList"/>
    <dgm:cxn modelId="{91E341B7-63F7-47D8-BCB7-0EA9CEFE6CF4}" type="presParOf" srcId="{495B68A9-1523-4F46-9B02-682098319643}" destId="{EB4519A6-2EF6-4A3F-90AD-24C511B10908}" srcOrd="2" destOrd="0" presId="urn:microsoft.com/office/officeart/2018/2/layout/IconCircleList"/>
    <dgm:cxn modelId="{47416652-6F55-4493-BB64-B3A8625329B5}" type="presParOf" srcId="{495B68A9-1523-4F46-9B02-682098319643}" destId="{D203E058-79E0-456E-A0FD-258E317D3D6A}" srcOrd="3" destOrd="0" presId="urn:microsoft.com/office/officeart/2018/2/layout/IconCircleList"/>
    <dgm:cxn modelId="{C3E3B54E-7290-4E5C-BB21-40D891CD1B39}" type="presParOf" srcId="{326FDCF2-F375-4C3F-9814-C84BA9388F92}" destId="{8F14F3AD-A362-45DF-80F5-2B8D1F566D80}" srcOrd="3" destOrd="0" presId="urn:microsoft.com/office/officeart/2018/2/layout/IconCircleList"/>
    <dgm:cxn modelId="{A357DAC4-B3A4-4D98-A3C6-001575DB1338}" type="presParOf" srcId="{326FDCF2-F375-4C3F-9814-C84BA9388F92}" destId="{67C2A0BE-DAEB-45E3-9899-4186AF508101}" srcOrd="4" destOrd="0" presId="urn:microsoft.com/office/officeart/2018/2/layout/IconCircleList"/>
    <dgm:cxn modelId="{F441466D-6573-41A7-B234-8D8A7F305CF2}" type="presParOf" srcId="{67C2A0BE-DAEB-45E3-9899-4186AF508101}" destId="{F01DF6FD-EDD0-40EE-9A74-4D5147AFCFE7}" srcOrd="0" destOrd="0" presId="urn:microsoft.com/office/officeart/2018/2/layout/IconCircleList"/>
    <dgm:cxn modelId="{B45C440F-7FC7-4159-A651-DE06BD4FDF23}" type="presParOf" srcId="{67C2A0BE-DAEB-45E3-9899-4186AF508101}" destId="{EC7DC18E-17D5-4161-9601-778394450C13}" srcOrd="1" destOrd="0" presId="urn:microsoft.com/office/officeart/2018/2/layout/IconCircleList"/>
    <dgm:cxn modelId="{93F37ACB-881F-49A8-A258-76B3C2AEF986}" type="presParOf" srcId="{67C2A0BE-DAEB-45E3-9899-4186AF508101}" destId="{8AA2794C-23B4-44AC-A359-379ECAE7D072}" srcOrd="2" destOrd="0" presId="urn:microsoft.com/office/officeart/2018/2/layout/IconCircleList"/>
    <dgm:cxn modelId="{63B79F1C-9C63-4C00-8D7A-04A81EDB9B81}" type="presParOf" srcId="{67C2A0BE-DAEB-45E3-9899-4186AF508101}" destId="{4CA62484-76CC-430F-8DA8-8BEF17D81A60}"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B388C4F7-DD86-40E4-BA83-6838C8E845B2}">
      <dgm:prSet phldrT="[Text]" custT="1"/>
      <dgm:spPr/>
      <dgm:t>
        <a:bodyPr/>
        <a:lstStyle/>
        <a:p>
          <a:r>
            <a:rPr lang="en-US" sz="1800" b="1" dirty="0"/>
            <a:t>Problem Solving</a:t>
          </a:r>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custT="1"/>
      <dgm:spPr/>
      <dgm:t>
        <a:bodyPr/>
        <a:lstStyle/>
        <a:p>
          <a:r>
            <a:rPr lang="en-US" sz="1800" b="1" dirty="0"/>
            <a:t>Algorithm</a:t>
          </a:r>
          <a:endParaRPr lang="en-US" sz="1200" b="1" dirty="0"/>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custT="1"/>
      <dgm:spPr/>
      <dgm:t>
        <a:bodyPr/>
        <a:lstStyle/>
        <a:p>
          <a:r>
            <a:rPr lang="en-US" sz="1800" b="1" dirty="0"/>
            <a:t>Automation</a:t>
          </a:r>
          <a:endParaRPr lang="en-US" sz="1200" b="1" dirty="0"/>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2013" custLinFactNeighborY="-5070">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9FE6B-57E5-4306-8097-E758E000C828}">
      <dsp:nvSpPr>
        <dsp:cNvPr id="0" name=""/>
        <dsp:cNvSpPr/>
      </dsp:nvSpPr>
      <dsp:spPr>
        <a:xfrm>
          <a:off x="212492" y="1406272"/>
          <a:ext cx="655814" cy="6558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350213" y="1543993"/>
          <a:ext cx="380372" cy="3803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1008839" y="1406272"/>
          <a:ext cx="1545849" cy="655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i="1" kern="1200" dirty="0"/>
            <a:t>Machine Learning       (CCE-4829)</a:t>
          </a:r>
        </a:p>
      </dsp:txBody>
      <dsp:txXfrm>
        <a:off x="1008839" y="1406272"/>
        <a:ext cx="1545849" cy="655814"/>
      </dsp:txXfrm>
    </dsp:sp>
    <dsp:sp modelId="{2CA4BD4C-87EF-4944-9E57-97154B3B633C}">
      <dsp:nvSpPr>
        <dsp:cNvPr id="0" name=""/>
        <dsp:cNvSpPr/>
      </dsp:nvSpPr>
      <dsp:spPr>
        <a:xfrm>
          <a:off x="2824041" y="1406272"/>
          <a:ext cx="655814" cy="6558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2961762" y="1543993"/>
          <a:ext cx="380372" cy="3803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3620388" y="1406272"/>
          <a:ext cx="1545849" cy="655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i="1" kern="1200" dirty="0"/>
            <a:t>Artificial Intelligence (CCE-4803)</a:t>
          </a:r>
        </a:p>
      </dsp:txBody>
      <dsp:txXfrm>
        <a:off x="3620388" y="1406272"/>
        <a:ext cx="1545849" cy="655814"/>
      </dsp:txXfrm>
    </dsp:sp>
    <dsp:sp modelId="{F01DF6FD-EDD0-40EE-9A74-4D5147AFCFE7}">
      <dsp:nvSpPr>
        <dsp:cNvPr id="0" name=""/>
        <dsp:cNvSpPr/>
      </dsp:nvSpPr>
      <dsp:spPr>
        <a:xfrm>
          <a:off x="5435590" y="1406272"/>
          <a:ext cx="655814" cy="6558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DC18E-17D5-4161-9601-778394450C13}">
      <dsp:nvSpPr>
        <dsp:cNvPr id="0" name=""/>
        <dsp:cNvSpPr/>
      </dsp:nvSpPr>
      <dsp:spPr>
        <a:xfrm>
          <a:off x="5573311" y="1543993"/>
          <a:ext cx="380372" cy="3803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A62484-76CC-430F-8DA8-8BEF17D81A60}">
      <dsp:nvSpPr>
        <dsp:cNvPr id="0" name=""/>
        <dsp:cNvSpPr/>
      </dsp:nvSpPr>
      <dsp:spPr>
        <a:xfrm>
          <a:off x="6231936" y="1406272"/>
          <a:ext cx="1545849" cy="655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i="1" kern="1200" dirty="0"/>
            <a:t>Fiber Optic Communication (CCE-4801)</a:t>
          </a:r>
        </a:p>
      </dsp:txBody>
      <dsp:txXfrm>
        <a:off x="6231936" y="1406272"/>
        <a:ext cx="1545849" cy="655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746397" y="269357"/>
          <a:ext cx="3188953" cy="31888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Problem Solving</a:t>
          </a:r>
        </a:p>
      </dsp:txBody>
      <dsp:txXfrm>
        <a:off x="2213408" y="736358"/>
        <a:ext cx="2254931" cy="2254883"/>
      </dsp:txXfrm>
    </dsp:sp>
    <dsp:sp modelId="{8A0FF0D8-0AF7-44A4-833E-7EA23A507B5A}">
      <dsp:nvSpPr>
        <dsp:cNvPr id="0" name=""/>
        <dsp:cNvSpPr/>
      </dsp:nvSpPr>
      <dsp:spPr>
        <a:xfrm>
          <a:off x="3565945" y="124069"/>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726154" y="3221310"/>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140554" y="1563537"/>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3911707" y="3494750"/>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2799102" y="62810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1989557" y="2098495"/>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96359" y="296740"/>
          <a:ext cx="1850887" cy="185029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Algorithm</a:t>
          </a:r>
          <a:endParaRPr lang="en-US" sz="1200" b="1" kern="1200" dirty="0"/>
        </a:p>
      </dsp:txBody>
      <dsp:txXfrm>
        <a:off x="567415" y="567710"/>
        <a:ext cx="1308775" cy="1308356"/>
      </dsp:txXfrm>
    </dsp:sp>
    <dsp:sp modelId="{2470B0FE-F3CE-48F3-AE82-73016C487D68}">
      <dsp:nvSpPr>
        <dsp:cNvPr id="0" name=""/>
        <dsp:cNvSpPr/>
      </dsp:nvSpPr>
      <dsp:spPr>
        <a:xfrm>
          <a:off x="3207136" y="639282"/>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71615" y="2520948"/>
          <a:ext cx="641111" cy="64112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188255" y="-124069"/>
          <a:ext cx="2014993" cy="201434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Automation</a:t>
          </a:r>
          <a:endParaRPr lang="en-US" sz="1200" b="1" kern="1200" dirty="0"/>
        </a:p>
      </dsp:txBody>
      <dsp:txXfrm>
        <a:off x="5483344" y="170926"/>
        <a:ext cx="1424815" cy="1424359"/>
      </dsp:txXfrm>
    </dsp:sp>
    <dsp:sp modelId="{0DF8FB3E-B0B0-40D8-B039-0C7B496BBA97}">
      <dsp:nvSpPr>
        <dsp:cNvPr id="0" name=""/>
        <dsp:cNvSpPr/>
      </dsp:nvSpPr>
      <dsp:spPr>
        <a:xfrm>
          <a:off x="4683888" y="1129908"/>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7862" y="328389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188751" y="2918068"/>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10/9/2025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10/8/2025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22</a:t>
            </a:fld>
            <a:endParaRPr lang="en-US" dirty="0"/>
          </a:p>
        </p:txBody>
      </p:sp>
    </p:spTree>
    <p:extLst>
      <p:ext uri="{BB962C8B-B14F-4D97-AF65-F5344CB8AC3E}">
        <p14:creationId xmlns:p14="http://schemas.microsoft.com/office/powerpoint/2010/main" val="54589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317741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15</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16</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17</a:t>
            </a:fld>
            <a:endParaRPr lang="en-US" dirty="0"/>
          </a:p>
        </p:txBody>
      </p:sp>
    </p:spTree>
    <p:extLst>
      <p:ext uri="{BB962C8B-B14F-4D97-AF65-F5344CB8AC3E}">
        <p14:creationId xmlns:p14="http://schemas.microsoft.com/office/powerpoint/2010/main" val="2896396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3153091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11989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20</a:t>
            </a:fld>
            <a:endParaRPr lang="en-US" dirty="0"/>
          </a:p>
        </p:txBody>
      </p:sp>
    </p:spTree>
    <p:extLst>
      <p:ext uri="{BB962C8B-B14F-4D97-AF65-F5344CB8AC3E}">
        <p14:creationId xmlns:p14="http://schemas.microsoft.com/office/powerpoint/2010/main" val="3053913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21</a:t>
            </a:fld>
            <a:endParaRPr lang="en-US" dirty="0"/>
          </a:p>
        </p:txBody>
      </p:sp>
    </p:spTree>
    <p:extLst>
      <p:ext uri="{BB962C8B-B14F-4D97-AF65-F5344CB8AC3E}">
        <p14:creationId xmlns:p14="http://schemas.microsoft.com/office/powerpoint/2010/main" val="904314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Scientific findings</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Scientific findings</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2926203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4851246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5728209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540081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243967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Scientific findings</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Scientific findings</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Scientific findings</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Scientific findings</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Scientific findings</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Scientific findings</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Scientific findings</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Scientific findings</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21.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8.jpg"/><Relationship Id="rId10" Type="http://schemas.microsoft.com/office/2007/relationships/diagramDrawing" Target="../diagrams/drawing1.xml"/><Relationship Id="rId4" Type="http://schemas.openxmlformats.org/officeDocument/2006/relationships/image" Target="../media/image7.jp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microsoft.com/office/2007/relationships/hdphoto" Target="../media/hdphoto3.wdp"/><Relationship Id="rId5" Type="http://schemas.openxmlformats.org/officeDocument/2006/relationships/image" Target="../media/image16.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9930">
              <a:schemeClr val="accent1">
                <a:lumMod val="50000"/>
              </a:schemeClr>
            </a:gs>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noFill/>
        </p:spPr>
        <p:txBody>
          <a:bodyPr/>
          <a:lstStyle/>
          <a:p>
            <a:r>
              <a:rPr lang="en-US" sz="6000" spc="-300" dirty="0">
                <a:solidFill>
                  <a:schemeClr val="accent1">
                    <a:lumMod val="25000"/>
                  </a:schemeClr>
                </a:solidFill>
                <a:latin typeface="Times New Roman" panose="02020603050405020304" pitchFamily="18" charset="0"/>
                <a:cs typeface="Times New Roman" panose="02020603050405020304" pitchFamily="18" charset="0"/>
              </a:rPr>
              <a:t>General viva Presentation</a:t>
            </a:r>
            <a:endParaRPr lang="en-US" dirty="0"/>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pPr algn="ctr"/>
            <a:r>
              <a:rPr lang="en-US" sz="1200" dirty="0">
                <a:latin typeface="Arial Black" panose="020B0A04020102020204" pitchFamily="34" charset="0"/>
              </a:rPr>
              <a:t> </a:t>
            </a:r>
            <a:r>
              <a:rPr lang="en-US" sz="4000" dirty="0">
                <a:solidFill>
                  <a:schemeClr val="accent3">
                    <a:lumMod val="50000"/>
                  </a:schemeClr>
                </a:solidFill>
                <a:latin typeface="Times New Roman" panose="02020603050405020304" pitchFamily="18" charset="0"/>
                <a:cs typeface="Times New Roman" panose="02020603050405020304" pitchFamily="18" charset="0"/>
              </a:rPr>
              <a:t>CCE-4832</a:t>
            </a:r>
          </a:p>
          <a:p>
            <a:pPr algn="ctr"/>
            <a:endParaRPr lang="en-US" sz="1200" dirty="0">
              <a:latin typeface="Arial Black" panose="020B0A04020102020204" pitchFamily="34" charset="0"/>
            </a:endParaRP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3727313" y="6293794"/>
            <a:ext cx="5437762" cy="435735"/>
          </a:xfrm>
          <a:noFill/>
        </p:spPr>
        <p:txBody>
          <a:bodyPr/>
          <a:lstStyle/>
          <a:p>
            <a:pPr algn="ctr"/>
            <a:endParaRPr lang="en-US" sz="1000" dirty="0">
              <a:solidFill>
                <a:schemeClr val="accent3">
                  <a:lumMod val="50000"/>
                </a:schemeClr>
              </a:solidFill>
              <a:latin typeface="Times New Roman" panose="02020603050405020304" pitchFamily="18" charset="0"/>
              <a:cs typeface="Times New Roman" panose="02020603050405020304" pitchFamily="18" charset="0"/>
            </a:endParaRPr>
          </a:p>
          <a:p>
            <a:pPr algn="ctr"/>
            <a:endParaRPr lang="en-US" sz="1000" dirty="0">
              <a:solidFill>
                <a:schemeClr val="accent3">
                  <a:lumMod val="50000"/>
                </a:schemeClr>
              </a:solidFill>
              <a:latin typeface="Times New Roman" panose="02020603050405020304" pitchFamily="18" charset="0"/>
              <a:cs typeface="Times New Roman" panose="02020603050405020304" pitchFamily="18" charset="0"/>
            </a:endParaRPr>
          </a:p>
          <a:p>
            <a:pPr algn="ctr"/>
            <a:r>
              <a:rPr lang="en-US" sz="1000" dirty="0">
                <a:solidFill>
                  <a:schemeClr val="accent3">
                    <a:lumMod val="50000"/>
                  </a:schemeClr>
                </a:solidFill>
                <a:latin typeface="Times New Roman" panose="02020603050405020304" pitchFamily="18" charset="0"/>
                <a:cs typeface="Times New Roman" panose="02020603050405020304" pitchFamily="18" charset="0"/>
              </a:rPr>
              <a:t> computer and communication engineering</a:t>
            </a:r>
            <a:endParaRPr lang="en-US" sz="1000" dirty="0">
              <a:latin typeface="Arial Black" panose="020B0A04020102020204" pitchFamily="34" charset="0"/>
            </a:endParaRPr>
          </a:p>
          <a:p>
            <a:endParaRPr lang="en-US" dirty="0"/>
          </a:p>
        </p:txBody>
      </p:sp>
    </p:spTree>
    <p:extLst>
      <p:ext uri="{BB962C8B-B14F-4D97-AF65-F5344CB8AC3E}">
        <p14:creationId xmlns:p14="http://schemas.microsoft.com/office/powerpoint/2010/main" val="2038458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extLst>
              <p:ext uri="{D42A27DB-BD31-4B8C-83A1-F6EECF244321}">
                <p14:modId xmlns:p14="http://schemas.microsoft.com/office/powerpoint/2010/main" val="613754790"/>
              </p:ext>
            </p:extLst>
          </p:nvPr>
        </p:nvGraphicFramePr>
        <p:xfrm>
          <a:off x="849313" y="1682750"/>
          <a:ext cx="10493375" cy="517525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365126"/>
            <a:ext cx="10515600" cy="826112"/>
          </a:xfrm>
        </p:spPr>
        <p:txBody>
          <a:bodyPr/>
          <a:lstStyle/>
          <a:p>
            <a:r>
              <a:rPr lang="en-US" i="1" dirty="0">
                <a:effectLst>
                  <a:outerShdw blurRad="38100" dist="38100" dir="2700000" algn="tl">
                    <a:srgbClr val="000000">
                      <a:alpha val="43137"/>
                    </a:srgbClr>
                  </a:outerShdw>
                </a:effectLst>
              </a:rPr>
              <a:t>Optical fiber communication</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3" name="TextBox 2">
            <a:extLst>
              <a:ext uri="{FF2B5EF4-FFF2-40B4-BE49-F238E27FC236}">
                <a16:creationId xmlns:a16="http://schemas.microsoft.com/office/drawing/2014/main" id="{1E0A2D8F-9787-6FA7-D1EE-031FC2EA666E}"/>
              </a:ext>
            </a:extLst>
          </p:cNvPr>
          <p:cNvSpPr txBox="1"/>
          <p:nvPr/>
        </p:nvSpPr>
        <p:spPr>
          <a:xfrm>
            <a:off x="615285" y="1145781"/>
            <a:ext cx="11003467" cy="5509200"/>
          </a:xfrm>
          <a:prstGeom prst="rect">
            <a:avLst/>
          </a:prstGeom>
          <a:noFill/>
        </p:spPr>
        <p:txBody>
          <a:bodyPr wrap="square">
            <a:spAutoFit/>
          </a:bodyPr>
          <a:lstStyle/>
          <a:p>
            <a:pPr algn="just"/>
            <a:r>
              <a:rPr lang="en-US" sz="1600" dirty="0">
                <a:solidFill>
                  <a:schemeClr val="bg1"/>
                </a:solidFill>
              </a:rPr>
              <a:t>1. What is the principle of optical fiber communication?</a:t>
            </a:r>
          </a:p>
          <a:p>
            <a:pPr algn="just"/>
            <a:r>
              <a:rPr lang="en-US" sz="1600" dirty="0">
                <a:solidFill>
                  <a:schemeClr val="bg1"/>
                </a:solidFill>
              </a:rPr>
              <a:t>Ans. The optical fiber is a device that works on the principle of total internal reflection by which light signals can be transmitted from one place to another with a negligible loss of energy.</a:t>
            </a:r>
          </a:p>
          <a:p>
            <a:pPr algn="just"/>
            <a:endParaRPr lang="en-US" sz="1600" dirty="0">
              <a:solidFill>
                <a:schemeClr val="bg1"/>
              </a:solidFill>
            </a:endParaRPr>
          </a:p>
          <a:p>
            <a:pPr algn="just"/>
            <a:r>
              <a:rPr lang="en-US" sz="1600" dirty="0">
                <a:solidFill>
                  <a:schemeClr val="bg1"/>
                </a:solidFill>
              </a:rPr>
              <a:t>2. What are the advantages of optical fiber?</a:t>
            </a:r>
          </a:p>
          <a:p>
            <a:pPr algn="just"/>
            <a:r>
              <a:rPr lang="en-US" sz="1600" dirty="0">
                <a:solidFill>
                  <a:schemeClr val="bg1"/>
                </a:solidFill>
              </a:rPr>
              <a:t>Ans. Three Advantages of Fiber Optic Communications.</a:t>
            </a:r>
          </a:p>
          <a:p>
            <a:pPr algn="just"/>
            <a:r>
              <a:rPr lang="en-US" sz="1600" b="1" dirty="0">
                <a:solidFill>
                  <a:schemeClr val="bg1"/>
                </a:solidFill>
              </a:rPr>
              <a:t>Secure Communication: </a:t>
            </a:r>
            <a:r>
              <a:rPr lang="en-US" sz="1600" dirty="0">
                <a:solidFill>
                  <a:schemeClr val="bg1"/>
                </a:solidFill>
              </a:rPr>
              <a:t>Fiber optic cabling is considered one of the most secure means of communication.  </a:t>
            </a:r>
          </a:p>
          <a:p>
            <a:pPr algn="just"/>
            <a:r>
              <a:rPr lang="en-US" sz="1600" b="1" dirty="0">
                <a:solidFill>
                  <a:schemeClr val="bg1"/>
                </a:solidFill>
              </a:rPr>
              <a:t>Electromagnetic Compatibility: </a:t>
            </a:r>
            <a:r>
              <a:rPr lang="en-US" sz="1600" dirty="0">
                <a:solidFill>
                  <a:schemeClr val="bg1"/>
                </a:solidFill>
              </a:rPr>
              <a:t>Fiber optic cabling is resistant to many of the outside forces that degrade copper cabling. </a:t>
            </a:r>
            <a:r>
              <a:rPr lang="en-US" sz="1600" b="1" dirty="0">
                <a:solidFill>
                  <a:schemeClr val="bg1"/>
                </a:solidFill>
              </a:rPr>
              <a:t>Speed: </a:t>
            </a:r>
            <a:r>
              <a:rPr lang="en-US" sz="1600" dirty="0">
                <a:solidFill>
                  <a:schemeClr val="bg1"/>
                </a:solidFill>
              </a:rPr>
              <a:t>Fiber-optic cabling is many times faster than traditional copper cabling fiber</a:t>
            </a:r>
          </a:p>
          <a:p>
            <a:pPr algn="just"/>
            <a:endParaRPr lang="en-US" sz="1600" dirty="0">
              <a:solidFill>
                <a:schemeClr val="bg1"/>
              </a:solidFill>
            </a:endParaRPr>
          </a:p>
          <a:p>
            <a:pPr algn="just"/>
            <a:r>
              <a:rPr lang="en-US" sz="1600" dirty="0">
                <a:solidFill>
                  <a:schemeClr val="bg1"/>
                </a:solidFill>
              </a:rPr>
              <a:t>4. What is an optical transmission system?</a:t>
            </a:r>
          </a:p>
          <a:p>
            <a:pPr algn="just"/>
            <a:r>
              <a:rPr lang="en-US" sz="1600" dirty="0">
                <a:solidFill>
                  <a:schemeClr val="bg1"/>
                </a:solidFill>
              </a:rPr>
              <a:t>Ans. Optical transmission is a measure of what proportion of light is transmitted through a turbid medium. Light may be attenuated due to absorption in the medium, or it may be scattered out of the beam. In other words, the transmission of light depends on the area of a 'particle’.</a:t>
            </a:r>
          </a:p>
          <a:p>
            <a:pPr algn="just"/>
            <a:endParaRPr lang="en-US" sz="1600" dirty="0">
              <a:solidFill>
                <a:schemeClr val="bg1"/>
              </a:solidFill>
            </a:endParaRPr>
          </a:p>
          <a:p>
            <a:pPr algn="just"/>
            <a:r>
              <a:rPr lang="en-US" sz="1600" dirty="0">
                <a:solidFill>
                  <a:schemeClr val="bg1"/>
                </a:solidFill>
              </a:rPr>
              <a:t>5. What are the 3 basic components of an optic fiber system?</a:t>
            </a:r>
          </a:p>
          <a:p>
            <a:pPr algn="just"/>
            <a:r>
              <a:rPr lang="en-US" sz="1600" dirty="0">
                <a:solidFill>
                  <a:schemeClr val="bg1"/>
                </a:solidFill>
              </a:rPr>
              <a:t>Ans. The three basic elements of a fiber optic cable are the core, the cladding, and The coating.</a:t>
            </a:r>
          </a:p>
          <a:p>
            <a:pPr algn="just"/>
            <a:endParaRPr lang="en-US" sz="1600" dirty="0">
              <a:solidFill>
                <a:schemeClr val="bg1"/>
              </a:solidFill>
            </a:endParaRPr>
          </a:p>
          <a:p>
            <a:pPr algn="just"/>
            <a:r>
              <a:rPr lang="en-US" sz="1600" dirty="0">
                <a:solidFill>
                  <a:schemeClr val="bg1"/>
                </a:solidFill>
              </a:rPr>
              <a:t>6. What is the attenuation in optical fiber?</a:t>
            </a:r>
          </a:p>
          <a:p>
            <a:pPr algn="just"/>
            <a:r>
              <a:rPr lang="en-US" sz="1600" dirty="0">
                <a:solidFill>
                  <a:schemeClr val="bg1"/>
                </a:solidFill>
              </a:rPr>
              <a:t>Ans: Attenuation is the reduction of signal strength. This can be found with both analog and digital signals. Attenuation is measured in decibels. In fiber optic cables the attenuation is measured as a number of decibels per foot. The cable with less attenuation per unit distance is considered to be more efficient.</a:t>
            </a:r>
          </a:p>
        </p:txBody>
      </p:sp>
    </p:spTree>
    <p:extLst>
      <p:ext uri="{BB962C8B-B14F-4D97-AF65-F5344CB8AC3E}">
        <p14:creationId xmlns:p14="http://schemas.microsoft.com/office/powerpoint/2010/main" val="320562709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extLst>
              <p:ext uri="{D42A27DB-BD31-4B8C-83A1-F6EECF244321}">
                <p14:modId xmlns:p14="http://schemas.microsoft.com/office/powerpoint/2010/main" val="1041253120"/>
              </p:ext>
            </p:extLst>
          </p:nvPr>
        </p:nvGraphicFramePr>
        <p:xfrm>
          <a:off x="849313" y="1682750"/>
          <a:ext cx="10493375" cy="5175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57793" y="297207"/>
            <a:ext cx="10515600" cy="624776"/>
          </a:xfrm>
        </p:spPr>
        <p:txBody>
          <a:bodyPr/>
          <a:lstStyle/>
          <a:p>
            <a:r>
              <a:rPr lang="en-US" i="1" dirty="0">
                <a:effectLst>
                  <a:outerShdw blurRad="38100" dist="38100" dir="2700000" algn="tl">
                    <a:srgbClr val="000000">
                      <a:alpha val="43137"/>
                    </a:srgbClr>
                  </a:outerShdw>
                </a:effectLst>
              </a:rPr>
              <a:t>Optical fiber communication</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3" name="TextBox 2">
            <a:extLst>
              <a:ext uri="{FF2B5EF4-FFF2-40B4-BE49-F238E27FC236}">
                <a16:creationId xmlns:a16="http://schemas.microsoft.com/office/drawing/2014/main" id="{0156FB61-90A7-C182-27DF-E3071787555C}"/>
              </a:ext>
            </a:extLst>
          </p:cNvPr>
          <p:cNvSpPr txBox="1"/>
          <p:nvPr/>
        </p:nvSpPr>
        <p:spPr>
          <a:xfrm>
            <a:off x="578879" y="907054"/>
            <a:ext cx="11073429" cy="5539978"/>
          </a:xfrm>
          <a:prstGeom prst="rect">
            <a:avLst/>
          </a:prstGeom>
          <a:noFill/>
        </p:spPr>
        <p:txBody>
          <a:bodyPr wrap="square">
            <a:spAutoFit/>
          </a:bodyPr>
          <a:lstStyle/>
          <a:p>
            <a:pPr algn="just"/>
            <a:r>
              <a:rPr lang="en-US" sz="1600" dirty="0">
                <a:solidFill>
                  <a:schemeClr val="bg1"/>
                </a:solidFill>
              </a:rPr>
              <a:t>7.</a:t>
            </a:r>
            <a:r>
              <a:rPr lang="en-US" dirty="0"/>
              <a:t> </a:t>
            </a:r>
            <a:r>
              <a:rPr lang="en-US" sz="1600" dirty="0">
                <a:solidFill>
                  <a:schemeClr val="bg1"/>
                </a:solidFill>
              </a:rPr>
              <a:t>What are the major components of an optical communication system?</a:t>
            </a:r>
          </a:p>
          <a:p>
            <a:pPr algn="just"/>
            <a:r>
              <a:rPr lang="en-US" sz="1600" dirty="0">
                <a:solidFill>
                  <a:schemeClr val="bg1"/>
                </a:solidFill>
              </a:rPr>
              <a:t>Ans. The basic components are the light signal transmitter, the optical fiber, and the photo-detecting receiver. Additional elements such as fiber and cable splicers and connectors, regenerators, beam splitters, and optical amplifiers are employed to improve the performance of the communication system.</a:t>
            </a:r>
          </a:p>
          <a:p>
            <a:pPr algn="just"/>
            <a:endParaRPr lang="en-US" sz="1600" dirty="0">
              <a:solidFill>
                <a:schemeClr val="bg1"/>
              </a:solidFill>
            </a:endParaRPr>
          </a:p>
          <a:p>
            <a:pPr algn="just"/>
            <a:r>
              <a:rPr lang="en-US" sz="1600" dirty="0">
                <a:solidFill>
                  <a:schemeClr val="bg1"/>
                </a:solidFill>
              </a:rPr>
              <a:t>8. What is the principle of optical fiber communication?</a:t>
            </a:r>
          </a:p>
          <a:p>
            <a:pPr algn="just"/>
            <a:r>
              <a:rPr lang="en-US" sz="1600" dirty="0">
                <a:solidFill>
                  <a:schemeClr val="bg1"/>
                </a:solidFill>
              </a:rPr>
              <a:t>Ans. The optical fiber is a device that works on the principle of total internal reflection by which light signals can be transmitted from one place to another with a negligible loss of energy.</a:t>
            </a:r>
          </a:p>
          <a:p>
            <a:pPr algn="just"/>
            <a:endParaRPr lang="en-US" sz="1600" dirty="0">
              <a:solidFill>
                <a:schemeClr val="bg1"/>
              </a:solidFill>
            </a:endParaRPr>
          </a:p>
          <a:p>
            <a:pPr algn="just"/>
            <a:r>
              <a:rPr lang="en-US" sz="1600" dirty="0">
                <a:solidFill>
                  <a:schemeClr val="bg1"/>
                </a:solidFill>
              </a:rPr>
              <a:t>9. Which type of optical fiber is normally used?</a:t>
            </a:r>
          </a:p>
          <a:p>
            <a:pPr algn="just"/>
            <a:r>
              <a:rPr lang="en-US" sz="1600" dirty="0">
                <a:solidFill>
                  <a:schemeClr val="bg1"/>
                </a:solidFill>
              </a:rPr>
              <a:t>Ans. A standard multimode fiber-optic cable (the most common brand of fiber-optic cable) uses an optical fiber with a 62.5-micron core and 125-micron cladding diameter. This is commonly designated as 62.5/125 optical fibers.</a:t>
            </a:r>
          </a:p>
          <a:p>
            <a:pPr algn="just"/>
            <a:endParaRPr lang="en-US" sz="1600" dirty="0">
              <a:solidFill>
                <a:schemeClr val="bg1"/>
              </a:solidFill>
            </a:endParaRPr>
          </a:p>
          <a:p>
            <a:pPr algn="just"/>
            <a:r>
              <a:rPr lang="en-US" sz="1600" dirty="0">
                <a:solidFill>
                  <a:schemeClr val="bg1"/>
                </a:solidFill>
              </a:rPr>
              <a:t>10. What is the purpose of each layer of fiber optic cables?</a:t>
            </a:r>
          </a:p>
          <a:p>
            <a:pPr algn="just"/>
            <a:r>
              <a:rPr lang="en-US" sz="1600" dirty="0">
                <a:solidFill>
                  <a:schemeClr val="bg1"/>
                </a:solidFill>
              </a:rPr>
              <a:t>Ans. Typically, a fiber optic cable contains three basic components: the core, which carries the light signals; the cladding, which surrounds the core with a lower refractive index and contains the light; and the coating, which protects the fragile core and cladding within it.</a:t>
            </a:r>
          </a:p>
          <a:p>
            <a:pPr algn="just"/>
            <a:endParaRPr lang="en-US" sz="1600" dirty="0">
              <a:solidFill>
                <a:schemeClr val="bg1"/>
              </a:solidFill>
            </a:endParaRPr>
          </a:p>
          <a:p>
            <a:pPr algn="just"/>
            <a:r>
              <a:rPr lang="en-US" sz="1600" dirty="0">
                <a:solidFill>
                  <a:schemeClr val="bg1"/>
                </a:solidFill>
              </a:rPr>
              <a:t>11. Why optical Fiber is used for long-distance transmission?</a:t>
            </a:r>
          </a:p>
          <a:p>
            <a:pPr algn="just"/>
            <a:r>
              <a:rPr lang="en-US" sz="1600" dirty="0">
                <a:solidFill>
                  <a:schemeClr val="bg1"/>
                </a:solidFill>
              </a:rPr>
              <a:t>Ans. Optical fibers are used as a medium for telecommunication and networking because it is flexible and can be bundled as cables. It is especially advantageous for long-distance communications because light propagates through the fiber with little attenuation compared to electrical copper cables. </a:t>
            </a:r>
          </a:p>
        </p:txBody>
      </p:sp>
    </p:spTree>
    <p:extLst>
      <p:ext uri="{BB962C8B-B14F-4D97-AF65-F5344CB8AC3E}">
        <p14:creationId xmlns:p14="http://schemas.microsoft.com/office/powerpoint/2010/main" val="1451368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nvPr>
        </p:nvGraphicFramePr>
        <p:xfrm>
          <a:off x="849313" y="1682750"/>
          <a:ext cx="10493375" cy="5175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365125"/>
            <a:ext cx="10515600" cy="624776"/>
          </a:xfrm>
        </p:spPr>
        <p:txBody>
          <a:bodyPr/>
          <a:lstStyle/>
          <a:p>
            <a:r>
              <a:rPr lang="en-US" i="1" dirty="0">
                <a:effectLst>
                  <a:outerShdw blurRad="38100" dist="38100" dir="2700000" algn="tl">
                    <a:srgbClr val="000000">
                      <a:alpha val="43137"/>
                    </a:srgbClr>
                  </a:outerShdw>
                </a:effectLst>
              </a:rPr>
              <a:t>Optical fiber communication</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5" name="TextBox 4">
            <a:extLst>
              <a:ext uri="{FF2B5EF4-FFF2-40B4-BE49-F238E27FC236}">
                <a16:creationId xmlns:a16="http://schemas.microsoft.com/office/drawing/2014/main" id="{4B3E5183-1CB7-10A9-9308-E0CDDEFC5AEB}"/>
              </a:ext>
            </a:extLst>
          </p:cNvPr>
          <p:cNvSpPr txBox="1"/>
          <p:nvPr/>
        </p:nvSpPr>
        <p:spPr>
          <a:xfrm>
            <a:off x="548152" y="1028343"/>
            <a:ext cx="11171268" cy="5509200"/>
          </a:xfrm>
          <a:prstGeom prst="rect">
            <a:avLst/>
          </a:prstGeom>
          <a:noFill/>
        </p:spPr>
        <p:txBody>
          <a:bodyPr wrap="square">
            <a:spAutoFit/>
          </a:bodyPr>
          <a:lstStyle/>
          <a:p>
            <a:pPr algn="just"/>
            <a:r>
              <a:rPr lang="en-US" sz="1600" dirty="0">
                <a:solidFill>
                  <a:schemeClr val="bg1"/>
                </a:solidFill>
              </a:rPr>
              <a:t>12. How is data transmitted through fiber optics?</a:t>
            </a:r>
          </a:p>
          <a:p>
            <a:pPr algn="just"/>
            <a:r>
              <a:rPr lang="en-US" sz="1600" dirty="0">
                <a:solidFill>
                  <a:schemeClr val="bg1"/>
                </a:solidFill>
              </a:rPr>
              <a:t>Ans. Fiber-optic cables transmit data via pulses of light. Another layer of glass, called “cladding,” is wrapped around the central fiber and causes light to repeatedly bounce off the walls of the cable rather than leak out at the edges, so signals travel farther without attenuation.</a:t>
            </a:r>
          </a:p>
          <a:p>
            <a:pPr algn="just"/>
            <a:endParaRPr lang="en-US" sz="1600" dirty="0">
              <a:solidFill>
                <a:schemeClr val="bg1"/>
              </a:solidFill>
            </a:endParaRPr>
          </a:p>
          <a:p>
            <a:pPr algn="just"/>
            <a:r>
              <a:rPr lang="en-US" sz="1600" dirty="0">
                <a:solidFill>
                  <a:schemeClr val="bg1"/>
                </a:solidFill>
              </a:rPr>
              <a:t>13. What are the three types of fiber optic cable?</a:t>
            </a:r>
          </a:p>
          <a:p>
            <a:pPr algn="just"/>
            <a:r>
              <a:rPr lang="en-US" sz="1600" dirty="0">
                <a:solidFill>
                  <a:schemeClr val="bg1"/>
                </a:solidFill>
              </a:rPr>
              <a:t>Ans. There are three types of fiber optic cable commonly used: single mode, multimode, and plastic optical fiber (POF). Transparent glass or plastic fibers allow light to be guided from one end to the other with minimal loss</a:t>
            </a:r>
          </a:p>
          <a:p>
            <a:pPr algn="just"/>
            <a:endParaRPr lang="en-US" sz="1600" dirty="0">
              <a:solidFill>
                <a:schemeClr val="bg1"/>
              </a:solidFill>
            </a:endParaRPr>
          </a:p>
          <a:p>
            <a:pPr algn="just"/>
            <a:r>
              <a:rPr lang="en-US" sz="1600" dirty="0">
                <a:solidFill>
                  <a:schemeClr val="bg1"/>
                </a:solidFill>
              </a:rPr>
              <a:t>14. What is the frequency of the optical signal?</a:t>
            </a:r>
          </a:p>
          <a:p>
            <a:pPr algn="just"/>
            <a:r>
              <a:rPr lang="en-US" sz="1600" dirty="0">
                <a:solidFill>
                  <a:schemeClr val="bg1"/>
                </a:solidFill>
              </a:rPr>
              <a:t>Ans. For visible light, optical frequencies are roughly between 400 THz (terahertz = 1012 Hz = 1 trillion hertz) and 700 THz, corresponding to vacuum wavelengths between 700 nm and 400 nm</a:t>
            </a:r>
          </a:p>
          <a:p>
            <a:pPr algn="just"/>
            <a:endParaRPr lang="en-US" sz="1600" dirty="0">
              <a:solidFill>
                <a:schemeClr val="bg1"/>
              </a:solidFill>
            </a:endParaRPr>
          </a:p>
          <a:p>
            <a:pPr algn="just"/>
            <a:r>
              <a:rPr lang="en-US" sz="1600" dirty="0">
                <a:solidFill>
                  <a:schemeClr val="bg1"/>
                </a:solidFill>
              </a:rPr>
              <a:t>15. What are the basic properties of optical fiber material?</a:t>
            </a:r>
          </a:p>
          <a:p>
            <a:pPr algn="just"/>
            <a:r>
              <a:rPr lang="en-US" sz="1600" dirty="0">
                <a:solidFill>
                  <a:schemeClr val="bg1"/>
                </a:solidFill>
              </a:rPr>
              <a:t>Ans: The basic optical fiber material must have the following properties: (</a:t>
            </a:r>
            <a:r>
              <a:rPr lang="en-US" sz="1600" dirty="0" err="1">
                <a:solidFill>
                  <a:schemeClr val="bg1"/>
                </a:solidFill>
              </a:rPr>
              <a:t>i</a:t>
            </a:r>
            <a:r>
              <a:rPr lang="en-US" sz="1600" dirty="0">
                <a:solidFill>
                  <a:schemeClr val="bg1"/>
                </a:solidFill>
              </a:rPr>
              <a:t>) Efficient guide for the light waves (ii) Low scattering losses (iii) The absorption, attenuation, and dispersion of optical energy must be low</a:t>
            </a:r>
          </a:p>
          <a:p>
            <a:pPr algn="just"/>
            <a:endParaRPr lang="en-US" sz="1600" dirty="0">
              <a:solidFill>
                <a:schemeClr val="bg1"/>
              </a:solidFill>
            </a:endParaRPr>
          </a:p>
          <a:p>
            <a:pPr algn="just"/>
            <a:r>
              <a:rPr lang="en-US" sz="1600" dirty="0">
                <a:solidFill>
                  <a:schemeClr val="bg1"/>
                </a:solidFill>
              </a:rPr>
              <a:t>16. Define single-mode fiber.</a:t>
            </a:r>
          </a:p>
          <a:p>
            <a:pPr algn="just"/>
            <a:r>
              <a:rPr lang="en-US" sz="1600" dirty="0">
                <a:solidFill>
                  <a:schemeClr val="bg1"/>
                </a:solidFill>
              </a:rPr>
              <a:t>Ans. In a fiber, if only one mode is transmitted through it, then it is said to be a single-mode fiber.</a:t>
            </a:r>
          </a:p>
          <a:p>
            <a:pPr algn="just"/>
            <a:endParaRPr lang="en-US" sz="1600" dirty="0">
              <a:solidFill>
                <a:schemeClr val="bg1"/>
              </a:solidFill>
            </a:endParaRPr>
          </a:p>
          <a:p>
            <a:pPr algn="just"/>
            <a:r>
              <a:rPr lang="en-US" sz="1600" dirty="0">
                <a:solidFill>
                  <a:schemeClr val="bg1"/>
                </a:solidFill>
              </a:rPr>
              <a:t>17. What is multi-mode fiber?</a:t>
            </a:r>
          </a:p>
          <a:p>
            <a:pPr algn="just"/>
            <a:r>
              <a:rPr lang="en-US" sz="1600" dirty="0">
                <a:solidFill>
                  <a:schemeClr val="bg1"/>
                </a:solidFill>
              </a:rPr>
              <a:t>Ans. If more than one mode is transmitted through optical fiber, then it is said to be a multimode fiber.  </a:t>
            </a:r>
          </a:p>
        </p:txBody>
      </p:sp>
    </p:spTree>
    <p:extLst>
      <p:ext uri="{BB962C8B-B14F-4D97-AF65-F5344CB8AC3E}">
        <p14:creationId xmlns:p14="http://schemas.microsoft.com/office/powerpoint/2010/main" val="315201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nvPr>
        </p:nvGraphicFramePr>
        <p:xfrm>
          <a:off x="849313" y="1682750"/>
          <a:ext cx="10493375" cy="5175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63584" y="338384"/>
            <a:ext cx="10515600" cy="624776"/>
          </a:xfrm>
        </p:spPr>
        <p:txBody>
          <a:bodyPr/>
          <a:lstStyle/>
          <a:p>
            <a:r>
              <a:rPr lang="en-US" i="1" dirty="0">
                <a:effectLst>
                  <a:outerShdw blurRad="38100" dist="38100" dir="2700000" algn="tl">
                    <a:srgbClr val="000000">
                      <a:alpha val="43137"/>
                    </a:srgbClr>
                  </a:outerShdw>
                </a:effectLst>
              </a:rPr>
              <a:t>Optical fiber communication</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
        <p:nvSpPr>
          <p:cNvPr id="3" name="TextBox 2">
            <a:extLst>
              <a:ext uri="{FF2B5EF4-FFF2-40B4-BE49-F238E27FC236}">
                <a16:creationId xmlns:a16="http://schemas.microsoft.com/office/drawing/2014/main" id="{19E4B92B-DF6D-BDB3-B6D0-63BE47747981}"/>
              </a:ext>
            </a:extLst>
          </p:cNvPr>
          <p:cNvSpPr txBox="1"/>
          <p:nvPr/>
        </p:nvSpPr>
        <p:spPr>
          <a:xfrm>
            <a:off x="530667" y="997808"/>
            <a:ext cx="11181435" cy="5739430"/>
          </a:xfrm>
          <a:prstGeom prst="rect">
            <a:avLst/>
          </a:prstGeom>
          <a:noFill/>
        </p:spPr>
        <p:txBody>
          <a:bodyPr wrap="square">
            <a:noAutofit/>
          </a:bodyPr>
          <a:lstStyle/>
          <a:p>
            <a:pPr algn="just"/>
            <a:r>
              <a:rPr lang="en-US" sz="1600" dirty="0">
                <a:solidFill>
                  <a:schemeClr val="bg1"/>
                </a:solidFill>
              </a:rPr>
              <a:t>18. Define step-index fiber. </a:t>
            </a:r>
          </a:p>
          <a:p>
            <a:pPr algn="just"/>
            <a:r>
              <a:rPr lang="en-US" sz="1600" dirty="0">
                <a:solidFill>
                  <a:schemeClr val="bg1"/>
                </a:solidFill>
              </a:rPr>
              <a:t>Ans. In a step-index fiber, the refractive index changes in a step fashion, from the center of the fiber, the core, to the outer shell, the cladding. The light rays propagating through in a zig–zag manner.</a:t>
            </a:r>
          </a:p>
          <a:p>
            <a:pPr algn="just"/>
            <a:endParaRPr lang="en-US" sz="1600" dirty="0">
              <a:solidFill>
                <a:schemeClr val="bg1"/>
              </a:solidFill>
            </a:endParaRPr>
          </a:p>
          <a:p>
            <a:pPr algn="just"/>
            <a:r>
              <a:rPr lang="en-US" sz="1600" dirty="0">
                <a:solidFill>
                  <a:schemeClr val="bg1"/>
                </a:solidFill>
              </a:rPr>
              <a:t>19. Define Graded index fiber.</a:t>
            </a:r>
          </a:p>
          <a:p>
            <a:pPr algn="just"/>
            <a:r>
              <a:rPr lang="en-US" sz="1600" dirty="0">
                <a:solidFill>
                  <a:schemeClr val="bg1"/>
                </a:solidFill>
              </a:rPr>
              <a:t>Ans. Graded Index fiber is a type of optical fiber in which the refractive index of the core is non-uniform. This non-uniformity is present because the refractive index of the cladding is constant in the case of graded index fiber</a:t>
            </a:r>
          </a:p>
          <a:p>
            <a:pPr algn="just"/>
            <a:endParaRPr lang="en-US" sz="1600" dirty="0">
              <a:solidFill>
                <a:schemeClr val="bg1"/>
              </a:solidFill>
            </a:endParaRPr>
          </a:p>
          <a:p>
            <a:pPr algn="just"/>
            <a:r>
              <a:rPr lang="en-US" sz="1600" dirty="0">
                <a:solidFill>
                  <a:schemeClr val="bg1"/>
                </a:solidFill>
              </a:rPr>
              <a:t>20. What are Fiber splices in Optical fiber communication?</a:t>
            </a:r>
          </a:p>
          <a:p>
            <a:pPr algn="just"/>
            <a:r>
              <a:rPr lang="en-US" sz="1600" dirty="0">
                <a:solidFill>
                  <a:schemeClr val="bg1"/>
                </a:solidFill>
              </a:rPr>
              <a:t>Ans: A permanent joint formed between two individual optical fibers in the field or factory is known as a fiber splice.</a:t>
            </a:r>
          </a:p>
          <a:p>
            <a:pPr algn="just"/>
            <a:endParaRPr lang="en-US" sz="1600" dirty="0">
              <a:solidFill>
                <a:schemeClr val="bg1"/>
              </a:solidFill>
            </a:endParaRPr>
          </a:p>
          <a:p>
            <a:pPr algn="just"/>
            <a:r>
              <a:rPr lang="en-US" sz="1600" dirty="0">
                <a:solidFill>
                  <a:schemeClr val="bg1"/>
                </a:solidFill>
              </a:rPr>
              <a:t>21. What is a fiber optic coupler?</a:t>
            </a:r>
          </a:p>
          <a:p>
            <a:pPr algn="just"/>
            <a:r>
              <a:rPr lang="en-US" sz="1600" dirty="0">
                <a:solidFill>
                  <a:schemeClr val="bg1"/>
                </a:solidFill>
              </a:rPr>
              <a:t>Ans: A fiber optic coupler is an optical device capable of connecting one or more fiber ends in order to allow the transmission of light waves in multiple paths</a:t>
            </a:r>
          </a:p>
          <a:p>
            <a:pPr algn="just"/>
            <a:endParaRPr lang="en-US" sz="1600" dirty="0">
              <a:solidFill>
                <a:schemeClr val="bg1"/>
              </a:solidFill>
            </a:endParaRPr>
          </a:p>
          <a:p>
            <a:pPr algn="just"/>
            <a:r>
              <a:rPr lang="en-US" sz="1600" dirty="0">
                <a:solidFill>
                  <a:schemeClr val="bg1"/>
                </a:solidFill>
              </a:rPr>
              <a:t>22. What is noise?</a:t>
            </a:r>
          </a:p>
          <a:p>
            <a:pPr algn="just"/>
            <a:r>
              <a:rPr lang="en-US" sz="1600" dirty="0">
                <a:solidFill>
                  <a:schemeClr val="bg1"/>
                </a:solidFill>
              </a:rPr>
              <a:t>Ans: Noise is a term generally used to refer to any undesired disturbances that mask the received signal in a communication system. In optical fiber communication systems, we are generally concerned with noise due to spontaneous fluctuations or electromagnetic interferences.</a:t>
            </a:r>
          </a:p>
          <a:p>
            <a:pPr algn="just"/>
            <a:endParaRPr lang="en-US" sz="1600" dirty="0">
              <a:solidFill>
                <a:schemeClr val="bg1"/>
              </a:solidFill>
            </a:endParaRPr>
          </a:p>
          <a:p>
            <a:pPr algn="just"/>
            <a:r>
              <a:rPr lang="en-US" sz="1600" dirty="0">
                <a:solidFill>
                  <a:schemeClr val="bg1"/>
                </a:solidFill>
              </a:rPr>
              <a:t>23. What are the types of noise in optical fiber?</a:t>
            </a:r>
          </a:p>
          <a:p>
            <a:pPr algn="just"/>
            <a:r>
              <a:rPr lang="en-US" sz="1600" dirty="0">
                <a:solidFill>
                  <a:schemeClr val="bg1"/>
                </a:solidFill>
              </a:rPr>
              <a:t>Ans: Three types of noise in optical fiber. a. Thermal Noise b. Dark current noise c. Quantum noise</a:t>
            </a:r>
          </a:p>
          <a:p>
            <a:pPr algn="just"/>
            <a:endParaRPr lang="en-US" sz="1600" dirty="0">
              <a:solidFill>
                <a:schemeClr val="bg1"/>
              </a:solidFill>
            </a:endParaRPr>
          </a:p>
          <a:p>
            <a:pPr algn="just"/>
            <a:endParaRPr lang="en-US" sz="1600" dirty="0">
              <a:solidFill>
                <a:schemeClr val="bg1"/>
              </a:solidFill>
            </a:endParaRPr>
          </a:p>
          <a:p>
            <a:pPr algn="just"/>
            <a:r>
              <a:rPr lang="en-US" sz="1600" dirty="0">
                <a:solidFill>
                  <a:schemeClr val="bg1"/>
                </a:solidFill>
              </a:rPr>
              <a:t> </a:t>
            </a:r>
          </a:p>
        </p:txBody>
      </p:sp>
    </p:spTree>
    <p:extLst>
      <p:ext uri="{BB962C8B-B14F-4D97-AF65-F5344CB8AC3E}">
        <p14:creationId xmlns:p14="http://schemas.microsoft.com/office/powerpoint/2010/main" val="64576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nvPr>
        </p:nvGraphicFramePr>
        <p:xfrm>
          <a:off x="849313" y="1682750"/>
          <a:ext cx="10493375" cy="5175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942334" y="355733"/>
            <a:ext cx="10515600" cy="589629"/>
          </a:xfrm>
        </p:spPr>
        <p:txBody>
          <a:bodyPr/>
          <a:lstStyle/>
          <a:p>
            <a:r>
              <a:rPr lang="en-US" i="1" dirty="0">
                <a:effectLst>
                  <a:outerShdw blurRad="38100" dist="38100" dir="2700000" algn="tl">
                    <a:srgbClr val="000000">
                      <a:alpha val="43137"/>
                    </a:srgbClr>
                  </a:outerShdw>
                </a:effectLst>
              </a:rPr>
              <a:t>Optical fiber communication</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3" name="TextBox 2">
            <a:extLst>
              <a:ext uri="{FF2B5EF4-FFF2-40B4-BE49-F238E27FC236}">
                <a16:creationId xmlns:a16="http://schemas.microsoft.com/office/drawing/2014/main" id="{19E4B92B-DF6D-BDB3-B6D0-63BE47747981}"/>
              </a:ext>
            </a:extLst>
          </p:cNvPr>
          <p:cNvSpPr txBox="1"/>
          <p:nvPr/>
        </p:nvSpPr>
        <p:spPr>
          <a:xfrm>
            <a:off x="657362" y="1044239"/>
            <a:ext cx="11074196" cy="5450303"/>
          </a:xfrm>
          <a:prstGeom prst="rect">
            <a:avLst/>
          </a:prstGeom>
          <a:noFill/>
        </p:spPr>
        <p:txBody>
          <a:bodyPr wrap="square">
            <a:noAutofit/>
          </a:bodyPr>
          <a:lstStyle/>
          <a:p>
            <a:pPr algn="just"/>
            <a:r>
              <a:rPr lang="en-US" sz="1600" dirty="0">
                <a:solidFill>
                  <a:schemeClr val="bg1"/>
                </a:solidFill>
              </a:rPr>
              <a:t>24. What is an Optical Amplifier?</a:t>
            </a:r>
          </a:p>
          <a:p>
            <a:pPr algn="just"/>
            <a:r>
              <a:rPr lang="en-US" sz="1600" dirty="0">
                <a:solidFill>
                  <a:schemeClr val="bg1"/>
                </a:solidFill>
              </a:rPr>
              <a:t>Ans: optical amplifier is a device used in an optical communication system to directly amplify (boost) optical data signal without changing it into its electrical form.</a:t>
            </a:r>
          </a:p>
          <a:p>
            <a:pPr algn="just"/>
            <a:endParaRPr lang="en-US" sz="1600" dirty="0">
              <a:solidFill>
                <a:schemeClr val="bg1"/>
              </a:solidFill>
            </a:endParaRPr>
          </a:p>
          <a:p>
            <a:pPr algn="just"/>
            <a:r>
              <a:rPr lang="en-US" sz="1600" dirty="0">
                <a:solidFill>
                  <a:schemeClr val="bg1"/>
                </a:solidFill>
              </a:rPr>
              <a:t>25. Write down the types of Optical Amplifier. </a:t>
            </a:r>
          </a:p>
          <a:p>
            <a:pPr algn="just"/>
            <a:r>
              <a:rPr lang="en-US" sz="1600" dirty="0">
                <a:solidFill>
                  <a:schemeClr val="bg1"/>
                </a:solidFill>
              </a:rPr>
              <a:t>Ans: The types of Optical Amplifier are- 1. Semiconductor Optical Amplifier(SOA) 2. Doped fiber amplifier(EDFA, EDWA) 3. Raman amplifier</a:t>
            </a:r>
          </a:p>
          <a:p>
            <a:pPr algn="just"/>
            <a:endParaRPr lang="en-US" sz="1600" dirty="0">
              <a:solidFill>
                <a:schemeClr val="bg1"/>
              </a:solidFill>
            </a:endParaRPr>
          </a:p>
          <a:p>
            <a:pPr algn="just"/>
            <a:r>
              <a:rPr lang="en-US" sz="1600" dirty="0">
                <a:solidFill>
                  <a:schemeClr val="bg1"/>
                </a:solidFill>
              </a:rPr>
              <a:t>26. Define a Basic coherent system.</a:t>
            </a:r>
          </a:p>
          <a:p>
            <a:pPr algn="just"/>
            <a:r>
              <a:rPr lang="en-US" sz="1600" dirty="0">
                <a:solidFill>
                  <a:schemeClr val="bg1"/>
                </a:solidFill>
              </a:rPr>
              <a:t>Ans: Basic Coherent system is at the transmitter a CW narrow-line width semiconductor laser which acts as an optical frequency oscillator.</a:t>
            </a:r>
          </a:p>
          <a:p>
            <a:pPr algn="just"/>
            <a:endParaRPr lang="en-US" sz="1600" dirty="0">
              <a:solidFill>
                <a:schemeClr val="bg1"/>
              </a:solidFill>
            </a:endParaRPr>
          </a:p>
          <a:p>
            <a:pPr algn="just"/>
            <a:r>
              <a:rPr lang="en-US" sz="1600" dirty="0">
                <a:solidFill>
                  <a:schemeClr val="bg1"/>
                </a:solidFill>
              </a:rPr>
              <a:t>27. What are the applications of fiber optics?</a:t>
            </a:r>
          </a:p>
          <a:p>
            <a:pPr algn="just"/>
            <a:r>
              <a:rPr lang="en-US" sz="1600" dirty="0">
                <a:solidFill>
                  <a:schemeClr val="bg1"/>
                </a:solidFill>
              </a:rPr>
              <a:t>Ans: Some of the most popular uses of fiber optic cables are listed below.</a:t>
            </a:r>
          </a:p>
          <a:p>
            <a:pPr marL="285750" indent="-285750" algn="just">
              <a:buFont typeface="Wingdings" panose="05000000000000000000" pitchFamily="2" charset="2"/>
              <a:buChar char="ü"/>
            </a:pPr>
            <a:r>
              <a:rPr lang="en-US" sz="1600" dirty="0">
                <a:solidFill>
                  <a:schemeClr val="bg1"/>
                </a:solidFill>
              </a:rPr>
              <a:t>Internet. (Fiber optic cables transmit large amounts of data at very high speeds.)</a:t>
            </a:r>
          </a:p>
          <a:p>
            <a:pPr marL="285750" indent="-285750" algn="just">
              <a:buFont typeface="Wingdings" panose="05000000000000000000" pitchFamily="2" charset="2"/>
              <a:buChar char="ü"/>
            </a:pPr>
            <a:r>
              <a:rPr lang="en-US" sz="1600" dirty="0">
                <a:solidFill>
                  <a:schemeClr val="bg1"/>
                </a:solidFill>
              </a:rPr>
              <a:t>Computer Networking.</a:t>
            </a:r>
          </a:p>
          <a:p>
            <a:pPr marL="285750" indent="-285750" algn="just">
              <a:buFont typeface="Wingdings" panose="05000000000000000000" pitchFamily="2" charset="2"/>
              <a:buChar char="ü"/>
            </a:pPr>
            <a:r>
              <a:rPr lang="en-US" sz="1600" dirty="0">
                <a:solidFill>
                  <a:schemeClr val="bg1"/>
                </a:solidFill>
              </a:rPr>
              <a:t>Surgery and Dentistry.</a:t>
            </a:r>
          </a:p>
          <a:p>
            <a:pPr marL="285750" indent="-285750" algn="just">
              <a:buFont typeface="Wingdings" panose="05000000000000000000" pitchFamily="2" charset="2"/>
              <a:buChar char="ü"/>
            </a:pPr>
            <a:r>
              <a:rPr lang="en-US" sz="1600" dirty="0">
                <a:solidFill>
                  <a:schemeClr val="bg1"/>
                </a:solidFill>
              </a:rPr>
              <a:t>Automotive Industry.</a:t>
            </a:r>
          </a:p>
          <a:p>
            <a:pPr marL="285750" indent="-285750" algn="just">
              <a:buFont typeface="Wingdings" panose="05000000000000000000" pitchFamily="2" charset="2"/>
              <a:buChar char="ü"/>
            </a:pPr>
            <a:r>
              <a:rPr lang="en-US" sz="1600" dirty="0">
                <a:solidFill>
                  <a:schemeClr val="bg1"/>
                </a:solidFill>
              </a:rPr>
              <a:t>Telephone.</a:t>
            </a:r>
          </a:p>
          <a:p>
            <a:pPr marL="285750" indent="-285750" algn="just">
              <a:buFont typeface="Wingdings" panose="05000000000000000000" pitchFamily="2" charset="2"/>
              <a:buChar char="ü"/>
            </a:pPr>
            <a:r>
              <a:rPr lang="en-US" sz="1600" dirty="0">
                <a:solidFill>
                  <a:schemeClr val="bg1"/>
                </a:solidFill>
              </a:rPr>
              <a:t>Lighting and Decorations.</a:t>
            </a:r>
          </a:p>
          <a:p>
            <a:pPr marL="285750" indent="-285750" algn="just">
              <a:buFont typeface="Wingdings" panose="05000000000000000000" pitchFamily="2" charset="2"/>
              <a:buChar char="ü"/>
            </a:pPr>
            <a:r>
              <a:rPr lang="en-US" sz="1600" dirty="0">
                <a:solidFill>
                  <a:schemeClr val="bg1"/>
                </a:solidFill>
              </a:rPr>
              <a:t>Mechanical Inspections.</a:t>
            </a:r>
          </a:p>
          <a:p>
            <a:pPr marL="285750" indent="-285750" algn="just">
              <a:buFont typeface="Wingdings" panose="05000000000000000000" pitchFamily="2" charset="2"/>
              <a:buChar char="ü"/>
            </a:pPr>
            <a:r>
              <a:rPr lang="en-US" sz="1600" dirty="0">
                <a:solidFill>
                  <a:schemeClr val="bg1"/>
                </a:solidFill>
              </a:rPr>
              <a:t>Cable Television. </a:t>
            </a:r>
          </a:p>
          <a:p>
            <a:pPr algn="just"/>
            <a:endParaRPr lang="en-US" sz="1600" dirty="0">
              <a:solidFill>
                <a:schemeClr val="bg1"/>
              </a:solidFill>
            </a:endParaRPr>
          </a:p>
        </p:txBody>
      </p:sp>
    </p:spTree>
    <p:extLst>
      <p:ext uri="{BB962C8B-B14F-4D97-AF65-F5344CB8AC3E}">
        <p14:creationId xmlns:p14="http://schemas.microsoft.com/office/powerpoint/2010/main" val="1286796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Content Placeholder 4" descr="SmartArt graphic">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145221354"/>
              </p:ext>
            </p:extLst>
          </p:nvPr>
        </p:nvGraphicFramePr>
        <p:xfrm>
          <a:off x="2569323" y="2142067"/>
          <a:ext cx="7390680" cy="3725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a:r>
              <a:rPr lang="en-US" i="1" dirty="0">
                <a:effectLst>
                  <a:outerShdw blurRad="38100" dist="38100" dir="2700000" algn="tl">
                    <a:srgbClr val="000000">
                      <a:alpha val="43137"/>
                    </a:srgbClr>
                  </a:outerShdw>
                </a:effectLst>
              </a:rPr>
              <a:t>Artificial intelligence</a:t>
            </a:r>
          </a:p>
        </p:txBody>
      </p:sp>
      <p:sp>
        <p:nvSpPr>
          <p:cNvPr id="3" name="Slide Number Placeholder 2">
            <a:extLst>
              <a:ext uri="{FF2B5EF4-FFF2-40B4-BE49-F238E27FC236}">
                <a16:creationId xmlns:a16="http://schemas.microsoft.com/office/drawing/2014/main" id="{C5BE00F0-6AE0-AB94-140F-5C1E651C5477}"/>
              </a:ext>
            </a:extLst>
          </p:cNvPr>
          <p:cNvSpPr>
            <a:spLocks noGrp="1"/>
          </p:cNvSpPr>
          <p:nvPr>
            <p:ph type="sldNum" sz="quarter" idx="12"/>
          </p:nvPr>
        </p:nvSpPr>
        <p:spPr>
          <a:xfrm>
            <a:off x="11727810" y="6367243"/>
            <a:ext cx="314210" cy="166382"/>
          </a:xfrm>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974828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4" name="Slide Number Placeholder 3">
            <a:extLst>
              <a:ext uri="{FF2B5EF4-FFF2-40B4-BE49-F238E27FC236}">
                <a16:creationId xmlns:a16="http://schemas.microsoft.com/office/drawing/2014/main" id="{91E9E3C9-BD3F-C1C8-EC72-D5D16086895E}"/>
              </a:ext>
            </a:extLst>
          </p:cNvPr>
          <p:cNvSpPr>
            <a:spLocks noGrp="1"/>
          </p:cNvSpPr>
          <p:nvPr>
            <p:ph type="sldNum" sz="quarter" idx="12"/>
          </p:nvPr>
        </p:nvSpPr>
        <p:spPr>
          <a:xfrm>
            <a:off x="11647127" y="6598594"/>
            <a:ext cx="389176" cy="110247"/>
          </a:xfrm>
        </p:spPr>
        <p:txBody>
          <a:bodyPr/>
          <a:lstStyle/>
          <a:p>
            <a:fld id="{69E57DC2-970A-4B3E-BB1C-7A09969E49DF}" type="slidenum">
              <a:rPr lang="en-US" smtClean="0"/>
              <a:t>16</a:t>
            </a:fld>
            <a:endParaRPr lang="en-US" dirty="0"/>
          </a:p>
        </p:txBody>
      </p:sp>
      <p:sp>
        <p:nvSpPr>
          <p:cNvPr id="9" name="TextBox 8">
            <a:extLst>
              <a:ext uri="{FF2B5EF4-FFF2-40B4-BE49-F238E27FC236}">
                <a16:creationId xmlns:a16="http://schemas.microsoft.com/office/drawing/2014/main" id="{FCD6B7A6-E388-6321-1E45-4221927D6859}"/>
              </a:ext>
            </a:extLst>
          </p:cNvPr>
          <p:cNvSpPr txBox="1"/>
          <p:nvPr/>
        </p:nvSpPr>
        <p:spPr>
          <a:xfrm>
            <a:off x="547991" y="400457"/>
            <a:ext cx="11222477" cy="6253260"/>
          </a:xfrm>
          <a:prstGeom prst="rect">
            <a:avLst/>
          </a:prstGeom>
          <a:noFill/>
        </p:spPr>
        <p:txBody>
          <a:bodyPr wrap="square">
            <a:noAutofit/>
          </a:bodyPr>
          <a:lstStyle/>
          <a:p>
            <a:pPr marL="0" marR="0" indent="0" algn="just">
              <a:lnSpc>
                <a:spcPct val="103000"/>
              </a:lnSpc>
              <a:spcBef>
                <a:spcPts val="0"/>
              </a:spcBef>
              <a:spcAft>
                <a:spcPts val="70"/>
              </a:spcAft>
            </a:pPr>
            <a:r>
              <a:rPr lang="en-US" sz="1800" kern="100" dirty="0">
                <a:effectLst/>
                <a:latin typeface="Cambria Math" panose="02040503050406030204" pitchFamily="18" charset="0"/>
                <a:ea typeface="Cambria Math" panose="02040503050406030204" pitchFamily="18" charset="0"/>
                <a:cs typeface="Tahoma" panose="020B0604030504040204" pitchFamily="34" charset="0"/>
              </a:rPr>
              <a:t>1. What is AI?</a:t>
            </a:r>
          </a:p>
          <a:p>
            <a:pPr marL="0" marR="0" indent="0" algn="just">
              <a:lnSpc>
                <a:spcPct val="103000"/>
              </a:lnSpc>
              <a:spcBef>
                <a:spcPts val="0"/>
              </a:spcBef>
              <a:spcAft>
                <a:spcPts val="70"/>
              </a:spcAft>
            </a:pPr>
            <a:r>
              <a:rPr lang="en-US" kern="100" dirty="0">
                <a:effectLst/>
                <a:latin typeface="Cambria Math" panose="02040503050406030204" pitchFamily="18" charset="0"/>
                <a:ea typeface="Cambria Math" panose="02040503050406030204" pitchFamily="18" charset="0"/>
                <a:cs typeface="Tahoma" panose="020B0604030504040204" pitchFamily="34" charset="0"/>
              </a:rPr>
              <a:t>Ans: Artificial Intelligence (AI) is a new technical science that studies and develops theories, methods, techniques, and application systems for simulating and extending human intelligence.</a:t>
            </a:r>
          </a:p>
          <a:p>
            <a:pPr marL="0" marR="0" indent="0"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0"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2. What are the </a:t>
            </a:r>
            <a:r>
              <a:rPr lang="en-US" sz="1800" kern="100" dirty="0">
                <a:effectLst/>
                <a:latin typeface="Cambria Math" panose="02040503050406030204" pitchFamily="18" charset="0"/>
                <a:ea typeface="Cambria Math" panose="02040503050406030204" pitchFamily="18" charset="0"/>
                <a:cs typeface="Tahoma" panose="020B0604030504040204" pitchFamily="34" charset="0"/>
              </a:rPr>
              <a:t>Relationship between AI, Machine Learning, and Deep Learning?</a:t>
            </a:r>
          </a:p>
          <a:p>
            <a:pPr marL="0"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R</a:t>
            </a:r>
            <a:r>
              <a:rPr lang="en-US" sz="1800" kern="100" dirty="0">
                <a:effectLst/>
                <a:latin typeface="Cambria Math" panose="02040503050406030204" pitchFamily="18" charset="0"/>
                <a:ea typeface="Cambria Math" panose="02040503050406030204" pitchFamily="18" charset="0"/>
                <a:cs typeface="Tahoma" panose="020B0604030504040204" pitchFamily="34" charset="0"/>
              </a:rPr>
              <a:t>elationship between </a:t>
            </a:r>
            <a:r>
              <a:rPr lang="en-US" sz="1800" b="1" kern="100" dirty="0">
                <a:effectLst/>
                <a:latin typeface="Cambria Math" panose="02040503050406030204" pitchFamily="18" charset="0"/>
                <a:ea typeface="Cambria Math" panose="02040503050406030204" pitchFamily="18" charset="0"/>
                <a:cs typeface="Tahoma" panose="020B0604030504040204" pitchFamily="34" charset="0"/>
              </a:rPr>
              <a:t>AI, Machine Learning, and Deep Learning are-</a:t>
            </a:r>
            <a:endParaRPr lang="en-US" sz="1800" kern="100" dirty="0">
              <a:effectLst/>
              <a:latin typeface="Cambria Math" panose="02040503050406030204" pitchFamily="18" charset="0"/>
              <a:ea typeface="Cambria Math" panose="02040503050406030204" pitchFamily="18" charset="0"/>
              <a:cs typeface="Tahoma" panose="020B0604030504040204" pitchFamily="34" charset="0"/>
            </a:endParaRPr>
          </a:p>
          <a:p>
            <a:pPr marL="0" marR="0" indent="0" algn="just">
              <a:lnSpc>
                <a:spcPct val="103000"/>
              </a:lnSpc>
              <a:spcBef>
                <a:spcPts val="0"/>
              </a:spcBef>
              <a:spcAft>
                <a:spcPts val="70"/>
              </a:spcAft>
            </a:pPr>
            <a:r>
              <a:rPr lang="en-US" sz="1800" b="1" kern="100" dirty="0">
                <a:solidFill>
                  <a:schemeClr val="bg1"/>
                </a:solidFill>
                <a:effectLst/>
                <a:latin typeface="Cambria Math" panose="02040503050406030204" pitchFamily="18" charset="0"/>
                <a:ea typeface="Cambria Math" panose="02040503050406030204" pitchFamily="18" charset="0"/>
                <a:cs typeface="Tahoma" panose="020B0604030504040204" pitchFamily="34" charset="0"/>
              </a:rPr>
              <a:t>AI:</a:t>
            </a:r>
            <a:r>
              <a:rPr lang="en-US" sz="1800" kern="100" dirty="0">
                <a:effectLst/>
                <a:latin typeface="Cambria Math" panose="02040503050406030204" pitchFamily="18" charset="0"/>
                <a:ea typeface="Cambria Math" panose="02040503050406030204" pitchFamily="18" charset="0"/>
                <a:cs typeface="Tahoma" panose="020B0604030504040204" pitchFamily="34" charset="0"/>
              </a:rPr>
              <a:t> A new technical science that focuses on the research and development of theories, methods, techniques, and application systems for simulating and extending human intelligence.</a:t>
            </a:r>
          </a:p>
          <a:p>
            <a:pPr marL="0" marR="0" indent="0" algn="just">
              <a:lnSpc>
                <a:spcPct val="103000"/>
              </a:lnSpc>
              <a:spcBef>
                <a:spcPts val="0"/>
              </a:spcBef>
              <a:spcAft>
                <a:spcPts val="70"/>
              </a:spcAft>
            </a:pPr>
            <a:r>
              <a:rPr lang="en-US" sz="1800" b="1" kern="100" dirty="0">
                <a:solidFill>
                  <a:schemeClr val="bg1"/>
                </a:solidFill>
                <a:effectLst/>
                <a:latin typeface="Cambria Math" panose="02040503050406030204" pitchFamily="18" charset="0"/>
                <a:ea typeface="Cambria Math" panose="02040503050406030204" pitchFamily="18" charset="0"/>
                <a:cs typeface="Tahoma" panose="020B0604030504040204" pitchFamily="34" charset="0"/>
              </a:rPr>
              <a:t>Machine learning:</a:t>
            </a:r>
            <a:r>
              <a:rPr lang="en-US" sz="1800" kern="100" dirty="0">
                <a:solidFill>
                  <a:schemeClr val="bg1"/>
                </a:solidFill>
                <a:effectLst/>
                <a:latin typeface="Cambria Math" panose="02040503050406030204" pitchFamily="18" charset="0"/>
                <a:ea typeface="Cambria Math" panose="02040503050406030204" pitchFamily="18" charset="0"/>
                <a:cs typeface="Tahoma" panose="020B0604030504040204" pitchFamily="34" charset="0"/>
              </a:rPr>
              <a:t> </a:t>
            </a:r>
            <a:r>
              <a:rPr lang="en-US" sz="1800" kern="100" dirty="0">
                <a:effectLst/>
                <a:latin typeface="Cambria Math" panose="02040503050406030204" pitchFamily="18" charset="0"/>
                <a:ea typeface="Cambria Math" panose="02040503050406030204" pitchFamily="18" charset="0"/>
                <a:cs typeface="Tahoma" panose="020B0604030504040204" pitchFamily="34" charset="0"/>
              </a:rPr>
              <a:t>A core research field of AI. It focuses on the study of how computers can obtain new knowledge or skills by simulating or performing learning behavior of human beings, and reorganize existing knowledge architecture to improve its performance.</a:t>
            </a:r>
          </a:p>
          <a:p>
            <a:pPr marL="0" marR="0" indent="0" algn="just">
              <a:lnSpc>
                <a:spcPct val="103000"/>
              </a:lnSpc>
              <a:spcBef>
                <a:spcPts val="0"/>
              </a:spcBef>
              <a:spcAft>
                <a:spcPts val="70"/>
              </a:spcAft>
            </a:pPr>
            <a:r>
              <a:rPr lang="en-US" sz="1800" b="1" kern="100" dirty="0">
                <a:solidFill>
                  <a:schemeClr val="bg1"/>
                </a:solidFill>
                <a:effectLst/>
                <a:latin typeface="Cambria Math" panose="02040503050406030204" pitchFamily="18" charset="0"/>
                <a:ea typeface="Cambria Math" panose="02040503050406030204" pitchFamily="18" charset="0"/>
                <a:cs typeface="Tahoma" panose="020B0604030504040204" pitchFamily="34" charset="0"/>
              </a:rPr>
              <a:t>Deep learning:</a:t>
            </a:r>
            <a:r>
              <a:rPr lang="en-US" sz="1800" kern="100" dirty="0">
                <a:effectLst/>
                <a:latin typeface="Cambria Math" panose="02040503050406030204" pitchFamily="18" charset="0"/>
                <a:ea typeface="Cambria Math" panose="02040503050406030204" pitchFamily="18" charset="0"/>
                <a:cs typeface="Tahoma" panose="020B0604030504040204" pitchFamily="34" charset="0"/>
              </a:rPr>
              <a:t> A new field of machine learning. The concept of deep learning originates from the research on artificial neural networks. The multi-layer perceptron (MLP) is a type a deep learning architecture. Deep learning aims to simulate the human brain to interpret data such as images, sounds, and texts.</a:t>
            </a:r>
          </a:p>
          <a:p>
            <a:pPr marL="0" marR="0" indent="0" algn="just">
              <a:lnSpc>
                <a:spcPct val="103000"/>
              </a:lnSpc>
              <a:spcBef>
                <a:spcPts val="0"/>
              </a:spcBef>
              <a:spcAft>
                <a:spcPts val="70"/>
              </a:spcAft>
            </a:pPr>
            <a:endParaRPr lang="en-US" sz="1800" kern="100" dirty="0">
              <a:effectLst/>
              <a:latin typeface="Cambria Math" panose="02040503050406030204" pitchFamily="18" charset="0"/>
              <a:ea typeface="Cambria Math" panose="02040503050406030204" pitchFamily="18" charset="0"/>
              <a:cs typeface="Tahoma" panose="020B0604030504040204" pitchFamily="34" charset="0"/>
            </a:endParaRPr>
          </a:p>
          <a:p>
            <a:pPr marL="0"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3.</a:t>
            </a:r>
            <a:r>
              <a:rPr lang="en-US" kern="100" dirty="0">
                <a:solidFill>
                  <a:srgbClr val="000000"/>
                </a:solidFill>
                <a:latin typeface="Cambria Math" panose="02040503050406030204" pitchFamily="18" charset="0"/>
                <a:ea typeface="Cambria Math" panose="02040503050406030204" pitchFamily="18" charset="0"/>
                <a:cs typeface="Tahoma" panose="020B0604030504040204" pitchFamily="34" charset="0"/>
              </a:rPr>
              <a:t> </a:t>
            </a:r>
            <a:r>
              <a:rPr lang="en-US" kern="100" dirty="0">
                <a:latin typeface="Cambria Math" panose="02040503050406030204" pitchFamily="18" charset="0"/>
                <a:ea typeface="Cambria Math" panose="02040503050406030204" pitchFamily="18" charset="0"/>
                <a:cs typeface="Tahoma" panose="020B0604030504040204" pitchFamily="34" charset="0"/>
              </a:rPr>
              <a:t>What are the </a:t>
            </a:r>
            <a:r>
              <a:rPr lang="en-US" sz="1800" kern="100" dirty="0">
                <a:effectLst/>
                <a:latin typeface="Cambria Math" panose="02040503050406030204" pitchFamily="18" charset="0"/>
                <a:ea typeface="Cambria Math" panose="02040503050406030204" pitchFamily="18" charset="0"/>
                <a:cs typeface="Tahoma" panose="020B0604030504040204" pitchFamily="34" charset="0"/>
              </a:rPr>
              <a:t>Types of AI?</a:t>
            </a:r>
          </a:p>
          <a:p>
            <a:pPr marL="0" marR="0" indent="0" algn="just">
              <a:lnSpc>
                <a:spcPct val="103000"/>
              </a:lnSpc>
              <a:spcBef>
                <a:spcPts val="0"/>
              </a:spcBef>
              <a:spcAft>
                <a:spcPts val="70"/>
              </a:spcAft>
            </a:pPr>
            <a:r>
              <a:rPr lang="en-US" sz="1800" kern="100" dirty="0">
                <a:effectLst/>
                <a:latin typeface="Cambria Math" panose="02040503050406030204" pitchFamily="18" charset="0"/>
                <a:ea typeface="Cambria Math" panose="02040503050406030204" pitchFamily="18" charset="0"/>
                <a:cs typeface="Tahoma" panose="020B0604030504040204" pitchFamily="34" charset="0"/>
              </a:rPr>
              <a:t>• Strong AI: Machines are considered to be conscious and self-aware, can independently think about problems and work out optimal solutions to problems.</a:t>
            </a:r>
          </a:p>
          <a:p>
            <a:pPr marL="0" marR="0" indent="0" algn="just">
              <a:lnSpc>
                <a:spcPct val="103000"/>
              </a:lnSpc>
              <a:spcBef>
                <a:spcPts val="0"/>
              </a:spcBef>
              <a:spcAft>
                <a:spcPts val="70"/>
              </a:spcAft>
            </a:pPr>
            <a:r>
              <a:rPr lang="en-US" sz="1800" kern="100" dirty="0">
                <a:effectLst/>
                <a:latin typeface="Cambria Math" panose="02040503050406030204" pitchFamily="18" charset="0"/>
                <a:ea typeface="Cambria Math" panose="02040503050406030204" pitchFamily="18" charset="0"/>
                <a:cs typeface="Tahoma" panose="020B0604030504040204" pitchFamily="34" charset="0"/>
              </a:rPr>
              <a:t>• Weak AI: The weak AI view holds that intelligent machines cannot really reason and solve problems. These machines only look intelligent, but do not have real intelligence or self-awareness</a:t>
            </a:r>
          </a:p>
          <a:p>
            <a:pPr marL="0" marR="0" indent="0" algn="just">
              <a:lnSpc>
                <a:spcPct val="103000"/>
              </a:lnSpc>
              <a:spcBef>
                <a:spcPts val="0"/>
              </a:spcBef>
              <a:spcAft>
                <a:spcPts val="70"/>
              </a:spcAft>
            </a:pPr>
            <a:endParaRPr lang="en-US" sz="1800" kern="100" dirty="0">
              <a:effectLst/>
              <a:latin typeface="Cambria Math" panose="02040503050406030204" pitchFamily="18" charset="0"/>
              <a:ea typeface="Cambria Math" panose="02040503050406030204" pitchFamily="18" charset="0"/>
              <a:cs typeface="Tahoma" panose="020B0604030504040204" pitchFamily="34" charset="0"/>
            </a:endParaRPr>
          </a:p>
          <a:p>
            <a:pPr marL="0" marR="0" indent="0" algn="just">
              <a:lnSpc>
                <a:spcPct val="103000"/>
              </a:lnSpc>
              <a:spcBef>
                <a:spcPts val="0"/>
              </a:spcBef>
              <a:spcAft>
                <a:spcPts val="70"/>
              </a:spcAft>
            </a:pPr>
            <a:endParaRPr lang="en-US" sz="1800" kern="100" dirty="0">
              <a:solidFill>
                <a:srgbClr val="000000"/>
              </a:solidFill>
              <a:effectLst/>
              <a:latin typeface="Cambria Math" panose="02040503050406030204" pitchFamily="18" charset="0"/>
              <a:ea typeface="Cambria Math" panose="02040503050406030204" pitchFamily="18" charset="0"/>
              <a:cs typeface="Tahoma" panose="020B0604030504040204" pitchFamily="34" charset="0"/>
            </a:endParaRPr>
          </a:p>
          <a:p>
            <a:pPr marL="0" marR="0" indent="0" algn="just">
              <a:lnSpc>
                <a:spcPct val="103000"/>
              </a:lnSpc>
              <a:spcBef>
                <a:spcPts val="0"/>
              </a:spcBef>
              <a:spcAft>
                <a:spcPts val="70"/>
              </a:spcAft>
            </a:pPr>
            <a:endParaRPr lang="en-US" sz="1800" kern="100" dirty="0">
              <a:solidFill>
                <a:srgbClr val="000000"/>
              </a:solidFill>
              <a:effectLst/>
              <a:latin typeface="Cambria Math" panose="02040503050406030204" pitchFamily="18" charset="0"/>
              <a:ea typeface="Cambria Math" panose="02040503050406030204" pitchFamily="18" charset="0"/>
              <a:cs typeface="Tahoma" panose="020B0604030504040204" pitchFamily="34" charset="0"/>
            </a:endParaRPr>
          </a:p>
        </p:txBody>
      </p:sp>
      <p:sp>
        <p:nvSpPr>
          <p:cNvPr id="11" name="TextBox 10">
            <a:extLst>
              <a:ext uri="{FF2B5EF4-FFF2-40B4-BE49-F238E27FC236}">
                <a16:creationId xmlns:a16="http://schemas.microsoft.com/office/drawing/2014/main" id="{01B1624E-2DB9-6F9C-0C8C-1F4CEE2EFD33}"/>
              </a:ext>
            </a:extLst>
          </p:cNvPr>
          <p:cNvSpPr txBox="1"/>
          <p:nvPr/>
        </p:nvSpPr>
        <p:spPr>
          <a:xfrm>
            <a:off x="4827351" y="89331"/>
            <a:ext cx="2225202" cy="369332"/>
          </a:xfrm>
          <a:prstGeom prst="rect">
            <a:avLst/>
          </a:prstGeom>
          <a:noFill/>
        </p:spPr>
        <p:txBody>
          <a:bodyPr wrap="square">
            <a:spAutoFit/>
          </a:bodyPr>
          <a:lstStyle/>
          <a:p>
            <a:r>
              <a:rPr lang="en-US" i="1" u="sng" kern="1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ahoma" panose="020B0604030504040204" pitchFamily="34" charset="0"/>
              </a:rPr>
              <a:t>Artificial Intelligence</a:t>
            </a:r>
            <a:endParaRPr lang="en-US"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772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4" name="Slide Number Placeholder 3">
            <a:extLst>
              <a:ext uri="{FF2B5EF4-FFF2-40B4-BE49-F238E27FC236}">
                <a16:creationId xmlns:a16="http://schemas.microsoft.com/office/drawing/2014/main" id="{91E9E3C9-BD3F-C1C8-EC72-D5D16086895E}"/>
              </a:ext>
            </a:extLst>
          </p:cNvPr>
          <p:cNvSpPr>
            <a:spLocks noGrp="1"/>
          </p:cNvSpPr>
          <p:nvPr>
            <p:ph type="sldNum" sz="quarter" idx="12"/>
          </p:nvPr>
        </p:nvSpPr>
        <p:spPr>
          <a:xfrm>
            <a:off x="11687818" y="6655415"/>
            <a:ext cx="379448" cy="122365"/>
          </a:xfrm>
        </p:spPr>
        <p:txBody>
          <a:bodyPr/>
          <a:lstStyle/>
          <a:p>
            <a:fld id="{69E57DC2-970A-4B3E-BB1C-7A09969E49DF}" type="slidenum">
              <a:rPr lang="en-US" smtClean="0"/>
              <a:t>17</a:t>
            </a:fld>
            <a:endParaRPr lang="en-US" dirty="0"/>
          </a:p>
        </p:txBody>
      </p:sp>
      <p:sp>
        <p:nvSpPr>
          <p:cNvPr id="9" name="TextBox 8">
            <a:extLst>
              <a:ext uri="{FF2B5EF4-FFF2-40B4-BE49-F238E27FC236}">
                <a16:creationId xmlns:a16="http://schemas.microsoft.com/office/drawing/2014/main" id="{FCD6B7A6-E388-6321-1E45-4221927D6859}"/>
              </a:ext>
            </a:extLst>
          </p:cNvPr>
          <p:cNvSpPr txBox="1"/>
          <p:nvPr/>
        </p:nvSpPr>
        <p:spPr>
          <a:xfrm>
            <a:off x="438555" y="479985"/>
            <a:ext cx="11381533" cy="6175429"/>
          </a:xfrm>
          <a:prstGeom prst="rect">
            <a:avLst/>
          </a:prstGeom>
          <a:noFill/>
        </p:spPr>
        <p:txBody>
          <a:bodyPr wrap="square">
            <a:noAutofit/>
          </a:bodyPr>
          <a:lstStyle/>
          <a:p>
            <a:pPr marL="0"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4. What are the elements of AI?</a:t>
            </a:r>
          </a:p>
          <a:p>
            <a:pPr marL="0"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The four elements of AI are-</a:t>
            </a:r>
          </a:p>
          <a:p>
            <a:pPr marL="342900" marR="0" lvl="0" indent="-342900" algn="just">
              <a:lnSpc>
                <a:spcPct val="103000"/>
              </a:lnSpc>
              <a:spcBef>
                <a:spcPts val="0"/>
              </a:spcBef>
              <a:spcAft>
                <a:spcPts val="0"/>
              </a:spcAft>
              <a:buFont typeface="+mj-lt"/>
              <a:buAutoNum type="romanUcPeriod"/>
            </a:pPr>
            <a:r>
              <a:rPr lang="en-US" kern="100" dirty="0">
                <a:latin typeface="Cambria Math" panose="02040503050406030204" pitchFamily="18" charset="0"/>
                <a:ea typeface="Cambria Math" panose="02040503050406030204" pitchFamily="18" charset="0"/>
                <a:cs typeface="Tahoma" panose="020B0604030504040204" pitchFamily="34" charset="0"/>
              </a:rPr>
              <a:t>Data</a:t>
            </a:r>
          </a:p>
          <a:p>
            <a:pPr marL="342900" marR="0" lvl="0" indent="-342900" algn="just">
              <a:lnSpc>
                <a:spcPct val="103000"/>
              </a:lnSpc>
              <a:spcBef>
                <a:spcPts val="0"/>
              </a:spcBef>
              <a:spcAft>
                <a:spcPts val="0"/>
              </a:spcAft>
              <a:buFont typeface="+mj-lt"/>
              <a:buAutoNum type="romanUcPeriod"/>
            </a:pPr>
            <a:r>
              <a:rPr lang="en-US" kern="100" dirty="0">
                <a:latin typeface="Cambria Math" panose="02040503050406030204" pitchFamily="18" charset="0"/>
                <a:ea typeface="Cambria Math" panose="02040503050406030204" pitchFamily="18" charset="0"/>
                <a:cs typeface="Tahoma" panose="020B0604030504040204" pitchFamily="34" charset="0"/>
              </a:rPr>
              <a:t>Algorithm</a:t>
            </a:r>
          </a:p>
          <a:p>
            <a:pPr marL="342900" marR="0" lvl="0" indent="-342900" algn="just">
              <a:lnSpc>
                <a:spcPct val="103000"/>
              </a:lnSpc>
              <a:spcBef>
                <a:spcPts val="0"/>
              </a:spcBef>
              <a:spcAft>
                <a:spcPts val="0"/>
              </a:spcAft>
              <a:buFont typeface="+mj-lt"/>
              <a:buAutoNum type="romanUcPeriod"/>
            </a:pPr>
            <a:r>
              <a:rPr lang="en-US" kern="100" dirty="0">
                <a:latin typeface="Cambria Math" panose="02040503050406030204" pitchFamily="18" charset="0"/>
                <a:ea typeface="Cambria Math" panose="02040503050406030204" pitchFamily="18" charset="0"/>
                <a:cs typeface="Tahoma" panose="020B0604030504040204" pitchFamily="34" charset="0"/>
              </a:rPr>
              <a:t>Computing power</a:t>
            </a:r>
          </a:p>
          <a:p>
            <a:pPr marL="342900" marR="0" lvl="0" indent="-342900" algn="just">
              <a:lnSpc>
                <a:spcPct val="103000"/>
              </a:lnSpc>
              <a:spcBef>
                <a:spcPts val="0"/>
              </a:spcBef>
              <a:spcAft>
                <a:spcPts val="70"/>
              </a:spcAft>
              <a:buFont typeface="+mj-lt"/>
              <a:buAutoNum type="romanUcPeriod"/>
            </a:pPr>
            <a:r>
              <a:rPr lang="en-US" kern="100" dirty="0">
                <a:latin typeface="Cambria Math" panose="02040503050406030204" pitchFamily="18" charset="0"/>
                <a:ea typeface="Cambria Math" panose="02040503050406030204" pitchFamily="18" charset="0"/>
                <a:cs typeface="Tahoma" panose="020B0604030504040204" pitchFamily="34" charset="0"/>
              </a:rPr>
              <a:t>And Scenario.</a:t>
            </a:r>
          </a:p>
          <a:p>
            <a:pPr marL="0" marR="0" indent="0"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5. What is a Neural Network?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A neural network is a computational model inspired by the way biological neural networks in the human brain work. It is a key component of machine learning and artificial intelligence. Neural networks are designed to recognize patterns and make intelligent decisions based on data.</a:t>
            </a:r>
          </a:p>
          <a:p>
            <a:pPr marL="0"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6. What Is a Convolutional Neural Network?</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A Convolutional Neural Network is a specialized type of deep learning model designed to process grid-like data, such as images. Which extracts hierarchical features from images to recognize objects and patterns. The CNN algorithm consists of several layers that work together to automatically learn relevant features from the input data and make predictions.</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7. What Is a Convolutional Layer?</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Convolution layer: a “filter”, sometimes called a “kernel”, is passed over the image, viewing a few pixels at a time (for example, 3X3 or 5X5)</a:t>
            </a:r>
          </a:p>
          <a:p>
            <a:pPr marL="10795" marR="0" indent="4445" algn="just">
              <a:lnSpc>
                <a:spcPct val="103000"/>
              </a:lnSpc>
              <a:spcBef>
                <a:spcPts val="0"/>
              </a:spcBef>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a:p>
            <a:pPr marL="0" marR="0" indent="0" algn="just">
              <a:lnSpc>
                <a:spcPct val="103000"/>
              </a:lnSpc>
              <a:spcBef>
                <a:spcPts val="0"/>
              </a:spcBef>
              <a:spcAft>
                <a:spcPts val="70"/>
              </a:spcAft>
            </a:pPr>
            <a:endParaRPr lang="en-US" sz="1800" kern="100" dirty="0">
              <a:solidFill>
                <a:srgbClr val="000000"/>
              </a:solidFill>
              <a:effectLst/>
              <a:latin typeface="Cambria Math" panose="02040503050406030204" pitchFamily="18" charset="0"/>
              <a:ea typeface="Cambria Math" panose="02040503050406030204" pitchFamily="18" charset="0"/>
              <a:cs typeface="Tahoma" panose="020B0604030504040204" pitchFamily="34" charset="0"/>
            </a:endParaRPr>
          </a:p>
        </p:txBody>
      </p:sp>
      <p:sp>
        <p:nvSpPr>
          <p:cNvPr id="11" name="TextBox 10">
            <a:extLst>
              <a:ext uri="{FF2B5EF4-FFF2-40B4-BE49-F238E27FC236}">
                <a16:creationId xmlns:a16="http://schemas.microsoft.com/office/drawing/2014/main" id="{01B1624E-2DB9-6F9C-0C8C-1F4CEE2EFD33}"/>
              </a:ext>
            </a:extLst>
          </p:cNvPr>
          <p:cNvSpPr txBox="1"/>
          <p:nvPr/>
        </p:nvSpPr>
        <p:spPr>
          <a:xfrm>
            <a:off x="4983399" y="110653"/>
            <a:ext cx="2225202" cy="369332"/>
          </a:xfrm>
          <a:prstGeom prst="rect">
            <a:avLst/>
          </a:prstGeom>
          <a:noFill/>
        </p:spPr>
        <p:txBody>
          <a:bodyPr wrap="square">
            <a:spAutoFit/>
          </a:bodyPr>
          <a:lstStyle/>
          <a:p>
            <a:r>
              <a:rPr lang="en-US" i="1" u="sng" kern="1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ahoma" panose="020B0604030504040204" pitchFamily="34" charset="0"/>
              </a:rPr>
              <a:t>Artificial Intelligence</a:t>
            </a:r>
            <a:endParaRPr lang="en-US"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8094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4" name="Slide Number Placeholder 3">
            <a:extLst>
              <a:ext uri="{FF2B5EF4-FFF2-40B4-BE49-F238E27FC236}">
                <a16:creationId xmlns:a16="http://schemas.microsoft.com/office/drawing/2014/main" id="{91E9E3C9-BD3F-C1C8-EC72-D5D16086895E}"/>
              </a:ext>
            </a:extLst>
          </p:cNvPr>
          <p:cNvSpPr>
            <a:spLocks noGrp="1"/>
          </p:cNvSpPr>
          <p:nvPr>
            <p:ph type="sldNum" sz="quarter" idx="12"/>
          </p:nvPr>
        </p:nvSpPr>
        <p:spPr>
          <a:xfrm>
            <a:off x="11687818" y="6655415"/>
            <a:ext cx="379448" cy="122365"/>
          </a:xfrm>
        </p:spPr>
        <p:txBody>
          <a:bodyPr/>
          <a:lstStyle/>
          <a:p>
            <a:fld id="{69E57DC2-970A-4B3E-BB1C-7A09969E49DF}" type="slidenum">
              <a:rPr lang="en-US" smtClean="0"/>
              <a:t>18</a:t>
            </a:fld>
            <a:endParaRPr lang="en-US" dirty="0"/>
          </a:p>
        </p:txBody>
      </p:sp>
      <p:sp>
        <p:nvSpPr>
          <p:cNvPr id="9" name="TextBox 8">
            <a:extLst>
              <a:ext uri="{FF2B5EF4-FFF2-40B4-BE49-F238E27FC236}">
                <a16:creationId xmlns:a16="http://schemas.microsoft.com/office/drawing/2014/main" id="{FCD6B7A6-E388-6321-1E45-4221927D6859}"/>
              </a:ext>
            </a:extLst>
          </p:cNvPr>
          <p:cNvSpPr txBox="1"/>
          <p:nvPr/>
        </p:nvSpPr>
        <p:spPr>
          <a:xfrm>
            <a:off x="455649" y="491707"/>
            <a:ext cx="11421893" cy="6137683"/>
          </a:xfrm>
          <a:prstGeom prst="rect">
            <a:avLst/>
          </a:prstGeom>
          <a:noFill/>
        </p:spPr>
        <p:txBody>
          <a:bodyPr wrap="square">
            <a:noAutofit/>
          </a:bodyPr>
          <a:lstStyle/>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8. What does pooling require in a convolutional neural network?</a:t>
            </a:r>
          </a:p>
          <a:p>
            <a:pPr marL="10795"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Pooling is the process of further </a:t>
            </a:r>
            <a:r>
              <a:rPr lang="en-US" kern="100" dirty="0" err="1">
                <a:latin typeface="Cambria Math" panose="02040503050406030204" pitchFamily="18" charset="0"/>
                <a:ea typeface="Cambria Math" panose="02040503050406030204" pitchFamily="18" charset="0"/>
                <a:cs typeface="Tahoma" panose="020B0604030504040204" pitchFamily="34" charset="0"/>
              </a:rPr>
              <a:t>downsampling</a:t>
            </a:r>
            <a:r>
              <a:rPr lang="en-US" kern="100" dirty="0">
                <a:latin typeface="Cambria Math" panose="02040503050406030204" pitchFamily="18" charset="0"/>
                <a:ea typeface="Cambria Math" panose="02040503050406030204" pitchFamily="18" charset="0"/>
                <a:cs typeface="Tahoma" panose="020B0604030504040204" pitchFamily="34" charset="0"/>
              </a:rPr>
              <a:t> and reducing the size of the matrix. This allows the network to train much faster, focusing on the most important information in each feature of the image</a:t>
            </a:r>
          </a:p>
          <a:p>
            <a:pPr marL="10795" marR="0" indent="0"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9. How many types of Polling layers are?</a:t>
            </a:r>
          </a:p>
          <a:p>
            <a:pPr marL="10795"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There are two types of polling layer-</a:t>
            </a:r>
          </a:p>
          <a:p>
            <a:pPr marL="410845" marR="0" indent="-400050" algn="just">
              <a:lnSpc>
                <a:spcPct val="103000"/>
              </a:lnSpc>
              <a:spcBef>
                <a:spcPts val="0"/>
              </a:spcBef>
              <a:spcAft>
                <a:spcPts val="70"/>
              </a:spcAft>
              <a:buFont typeface="+mj-lt"/>
              <a:buAutoNum type="romanUcPeriod"/>
            </a:pPr>
            <a:r>
              <a:rPr lang="en-US" kern="100" dirty="0">
                <a:latin typeface="Cambria Math" panose="02040503050406030204" pitchFamily="18" charset="0"/>
                <a:ea typeface="Cambria Math" panose="02040503050406030204" pitchFamily="18" charset="0"/>
                <a:cs typeface="Tahoma" panose="020B0604030504040204" pitchFamily="34" charset="0"/>
              </a:rPr>
              <a:t>Max polling</a:t>
            </a:r>
          </a:p>
          <a:p>
            <a:pPr marL="410845" marR="0" indent="-400050" algn="just">
              <a:lnSpc>
                <a:spcPct val="103000"/>
              </a:lnSpc>
              <a:spcBef>
                <a:spcPts val="0"/>
              </a:spcBef>
              <a:spcAft>
                <a:spcPts val="70"/>
              </a:spcAft>
              <a:buFont typeface="+mj-lt"/>
              <a:buAutoNum type="romanUcPeriod"/>
            </a:pPr>
            <a:r>
              <a:rPr lang="en-US" kern="100" dirty="0">
                <a:latin typeface="Cambria Math" panose="02040503050406030204" pitchFamily="18" charset="0"/>
                <a:ea typeface="Cambria Math" panose="02040503050406030204" pitchFamily="18" charset="0"/>
                <a:cs typeface="Tahoma" panose="020B0604030504040204" pitchFamily="34" charset="0"/>
              </a:rPr>
              <a:t>Average polling</a:t>
            </a:r>
          </a:p>
          <a:p>
            <a:pPr marL="410845" marR="0" indent="-400050" algn="just">
              <a:lnSpc>
                <a:spcPct val="103000"/>
              </a:lnSpc>
              <a:spcBef>
                <a:spcPts val="0"/>
              </a:spcBef>
              <a:spcAft>
                <a:spcPts val="70"/>
              </a:spcAft>
              <a:buFont typeface="+mj-lt"/>
              <a:buAutoNum type="romanUcPeriod"/>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10. What is a Fully connected layer?</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A Fully connected layer is a traditional multilayer perceptron structure. Its input is a one-dimensional vector representing the output of the previous layers.</a:t>
            </a:r>
          </a:p>
          <a:p>
            <a:pPr marL="10795" marR="0"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11. What are some common activation functions used in neural networks?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sigmoid function, </a:t>
            </a:r>
            <a:r>
              <a:rPr lang="en-US" kern="100" dirty="0" err="1">
                <a:latin typeface="Cambria Math" panose="02040503050406030204" pitchFamily="18" charset="0"/>
                <a:ea typeface="Cambria Math" panose="02040503050406030204" pitchFamily="18" charset="0"/>
                <a:cs typeface="Tahoma" panose="020B0604030504040204" pitchFamily="34" charset="0"/>
              </a:rPr>
              <a:t>ReLU</a:t>
            </a:r>
            <a:r>
              <a:rPr lang="en-US" kern="100" dirty="0">
                <a:latin typeface="Cambria Math" panose="02040503050406030204" pitchFamily="18" charset="0"/>
                <a:ea typeface="Cambria Math" panose="02040503050406030204" pitchFamily="18" charset="0"/>
                <a:cs typeface="Tahoma" panose="020B0604030504040204" pitchFamily="34" charset="0"/>
              </a:rPr>
              <a:t> (rectified linear unit), tanh (hyperbolic tangent), and SoftMax.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These functions introduce nonlinearity into the model and allow it to learn complex relationships between inputs and outputs</a:t>
            </a:r>
          </a:p>
          <a:p>
            <a:pPr marL="10795" marR="0"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12. Difference Between Sigmoid and </a:t>
            </a:r>
            <a:r>
              <a:rPr lang="en-US" kern="100" dirty="0" err="1">
                <a:latin typeface="Cambria Math" panose="02040503050406030204" pitchFamily="18" charset="0"/>
                <a:ea typeface="Cambria Math" panose="02040503050406030204" pitchFamily="18" charset="0"/>
                <a:cs typeface="Tahoma" panose="020B0604030504040204" pitchFamily="34" charset="0"/>
              </a:rPr>
              <a:t>Softmax</a:t>
            </a:r>
            <a:r>
              <a:rPr lang="en-US" kern="100" dirty="0">
                <a:latin typeface="Cambria Math" panose="02040503050406030204" pitchFamily="18" charset="0"/>
                <a:ea typeface="Cambria Math" panose="02040503050406030204" pitchFamily="18" charset="0"/>
                <a:cs typeface="Tahoma" panose="020B0604030504040204" pitchFamily="34" charset="0"/>
              </a:rPr>
              <a:t> functions?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The sigmoid function is used for binary classification. The probability sum needs to be 1.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Whereas, the </a:t>
            </a:r>
            <a:r>
              <a:rPr lang="en-US" kern="100" dirty="0" err="1">
                <a:latin typeface="Cambria Math" panose="02040503050406030204" pitchFamily="18" charset="0"/>
                <a:ea typeface="Cambria Math" panose="02040503050406030204" pitchFamily="18" charset="0"/>
                <a:cs typeface="Tahoma" panose="020B0604030504040204" pitchFamily="34" charset="0"/>
              </a:rPr>
              <a:t>Softmax</a:t>
            </a:r>
            <a:r>
              <a:rPr lang="en-US" kern="100" dirty="0">
                <a:latin typeface="Cambria Math" panose="02040503050406030204" pitchFamily="18" charset="0"/>
                <a:ea typeface="Cambria Math" panose="02040503050406030204" pitchFamily="18" charset="0"/>
                <a:cs typeface="Tahoma" panose="020B0604030504040204" pitchFamily="34" charset="0"/>
              </a:rPr>
              <a:t> function is used for multi-classification. The probability sum will be 1. </a:t>
            </a:r>
          </a:p>
          <a:p>
            <a:pPr marL="10795" marR="0" algn="just">
              <a:lnSpc>
                <a:spcPct val="103000"/>
              </a:lnSpc>
              <a:spcBef>
                <a:spcPts val="0"/>
              </a:spcBef>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p:txBody>
      </p:sp>
      <p:sp>
        <p:nvSpPr>
          <p:cNvPr id="11" name="TextBox 10">
            <a:extLst>
              <a:ext uri="{FF2B5EF4-FFF2-40B4-BE49-F238E27FC236}">
                <a16:creationId xmlns:a16="http://schemas.microsoft.com/office/drawing/2014/main" id="{01B1624E-2DB9-6F9C-0C8C-1F4CEE2EFD33}"/>
              </a:ext>
            </a:extLst>
          </p:cNvPr>
          <p:cNvSpPr txBox="1"/>
          <p:nvPr/>
        </p:nvSpPr>
        <p:spPr>
          <a:xfrm>
            <a:off x="4983399" y="78431"/>
            <a:ext cx="2225202" cy="369332"/>
          </a:xfrm>
          <a:prstGeom prst="rect">
            <a:avLst/>
          </a:prstGeom>
          <a:noFill/>
        </p:spPr>
        <p:txBody>
          <a:bodyPr wrap="square">
            <a:spAutoFit/>
          </a:bodyPr>
          <a:lstStyle/>
          <a:p>
            <a:r>
              <a:rPr lang="en-US" i="1" u="sng" kern="1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ahoma" panose="020B0604030504040204" pitchFamily="34" charset="0"/>
              </a:rPr>
              <a:t>Artificial Intelligence</a:t>
            </a:r>
            <a:endParaRPr lang="en-US"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74055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4" name="Slide Number Placeholder 3">
            <a:extLst>
              <a:ext uri="{FF2B5EF4-FFF2-40B4-BE49-F238E27FC236}">
                <a16:creationId xmlns:a16="http://schemas.microsoft.com/office/drawing/2014/main" id="{91E9E3C9-BD3F-C1C8-EC72-D5D16086895E}"/>
              </a:ext>
            </a:extLst>
          </p:cNvPr>
          <p:cNvSpPr>
            <a:spLocks noGrp="1"/>
          </p:cNvSpPr>
          <p:nvPr>
            <p:ph type="sldNum" sz="quarter" idx="12"/>
          </p:nvPr>
        </p:nvSpPr>
        <p:spPr>
          <a:xfrm>
            <a:off x="11687818" y="6655415"/>
            <a:ext cx="379448" cy="122365"/>
          </a:xfrm>
        </p:spPr>
        <p:txBody>
          <a:bodyPr/>
          <a:lstStyle/>
          <a:p>
            <a:fld id="{69E57DC2-970A-4B3E-BB1C-7A09969E49DF}" type="slidenum">
              <a:rPr lang="en-US" smtClean="0"/>
              <a:t>19</a:t>
            </a:fld>
            <a:endParaRPr lang="en-US" dirty="0"/>
          </a:p>
        </p:txBody>
      </p:sp>
      <p:sp>
        <p:nvSpPr>
          <p:cNvPr id="9" name="TextBox 8">
            <a:extLst>
              <a:ext uri="{FF2B5EF4-FFF2-40B4-BE49-F238E27FC236}">
                <a16:creationId xmlns:a16="http://schemas.microsoft.com/office/drawing/2014/main" id="{FCD6B7A6-E388-6321-1E45-4221927D6859}"/>
              </a:ext>
            </a:extLst>
          </p:cNvPr>
          <p:cNvSpPr txBox="1"/>
          <p:nvPr/>
        </p:nvSpPr>
        <p:spPr>
          <a:xfrm>
            <a:off x="438555" y="420961"/>
            <a:ext cx="11314889" cy="6137682"/>
          </a:xfrm>
          <a:prstGeom prst="rect">
            <a:avLst/>
          </a:prstGeom>
          <a:noFill/>
        </p:spPr>
        <p:txBody>
          <a:bodyPr wrap="square">
            <a:noAutofit/>
          </a:bodyPr>
          <a:lstStyle/>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13. What is the difference between CNN and ANN?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CNN (Convolutional Neural Network) and ANN (Artificial Neural Network) are both types of deep learning architectures used for various tasks, but they have some key differences in their structures and applications.</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ANN: An Artificial Neural Network is the most basic form of a neural network, where each neuron is connected to all neurons in the previous and subsequent layers. It consists of input layers, hidden layers, and an output layer. feature engineering is typically performed by hand.</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CNN: A Convolutional Neural Network is a specialized neural network designed for processing grid-like data, such as images. It consists of three main types of layers: convolutional layers, pooling layers, and fully connected layers. automatically learn hierarchical features from the input data through the convolutional layers.</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14. What is the difference between Epoch, Batch, and Iteration in Deep learning?</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Epoch: An epoch is one complete pass through the entire training dataset during the training process.</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Batch: A batch is a subset of the training dataset used to update the model's parameters during each training iteration.</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Iteration: An iteration refers to a single update of the neural network's parameters based on processing one batch of data.</a:t>
            </a:r>
          </a:p>
          <a:p>
            <a:pPr marL="10795" marR="0" indent="4445" algn="just">
              <a:lnSpc>
                <a:spcPct val="103000"/>
              </a:lnSpc>
              <a:spcBef>
                <a:spcPts val="0"/>
              </a:spcBef>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a:p>
            <a:pPr marL="10795" indent="4445" algn="just">
              <a:lnSpc>
                <a:spcPct val="103000"/>
              </a:lnSpc>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15. What is the K Nearest Neighbor Algorithm?</a:t>
            </a:r>
          </a:p>
          <a:p>
            <a:pPr marL="10795" indent="4445" algn="just">
              <a:lnSpc>
                <a:spcPct val="103000"/>
              </a:lnSpc>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K nearest neighbor algorithm is a classification algorithm that works in a way that a new data point is assigned to a neighboring group to which it is most similar.</a:t>
            </a:r>
          </a:p>
          <a:p>
            <a:pPr marL="10795" marR="0" indent="4445" algn="just">
              <a:lnSpc>
                <a:spcPct val="103000"/>
              </a:lnSpc>
              <a:spcBef>
                <a:spcPts val="0"/>
              </a:spcBef>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p:txBody>
      </p:sp>
      <p:sp>
        <p:nvSpPr>
          <p:cNvPr id="11" name="TextBox 10">
            <a:extLst>
              <a:ext uri="{FF2B5EF4-FFF2-40B4-BE49-F238E27FC236}">
                <a16:creationId xmlns:a16="http://schemas.microsoft.com/office/drawing/2014/main" id="{01B1624E-2DB9-6F9C-0C8C-1F4CEE2EFD33}"/>
              </a:ext>
            </a:extLst>
          </p:cNvPr>
          <p:cNvSpPr txBox="1"/>
          <p:nvPr/>
        </p:nvSpPr>
        <p:spPr>
          <a:xfrm>
            <a:off x="4983399" y="60018"/>
            <a:ext cx="2225202" cy="369332"/>
          </a:xfrm>
          <a:prstGeom prst="rect">
            <a:avLst/>
          </a:prstGeom>
          <a:noFill/>
        </p:spPr>
        <p:txBody>
          <a:bodyPr wrap="square">
            <a:spAutoFit/>
          </a:bodyPr>
          <a:lstStyle/>
          <a:p>
            <a:r>
              <a:rPr lang="en-US" i="1" u="sng" kern="1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ahoma" panose="020B0604030504040204" pitchFamily="34" charset="0"/>
              </a:rPr>
              <a:t>Artificial Intelligence</a:t>
            </a:r>
            <a:endParaRPr lang="en-US"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23539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1987">
              <a:schemeClr val="accent1">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sz="4400" b="1" i="1" dirty="0">
                <a:effectLst>
                  <a:outerShdw blurRad="38100" dist="38100" dir="2700000" algn="tl">
                    <a:srgbClr val="000000">
                      <a:alpha val="43137"/>
                    </a:srgbClr>
                  </a:outerShdw>
                </a:effectLst>
              </a:rPr>
              <a:t>GROUP 04</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1" y="3429000"/>
            <a:ext cx="4114801" cy="2770526"/>
          </a:xfrm>
        </p:spPr>
        <p:txBody>
          <a:bodyPr/>
          <a:lstStyle/>
          <a:p>
            <a:pPr marL="0" indent="0" algn="just">
              <a:lnSpc>
                <a:spcPct val="100000"/>
              </a:lnSpc>
              <a:spcBef>
                <a:spcPts val="1024"/>
              </a:spcBef>
              <a:spcAft>
                <a:spcPts val="800"/>
              </a:spcAft>
              <a:buNone/>
            </a:pPr>
            <a:r>
              <a:rPr lang="en-US" sz="2000" b="1" i="1" u="sng" dirty="0">
                <a:solidFill>
                  <a:srgbClr val="262626"/>
                </a:solidFill>
                <a:cs typeface="Times New Roman" panose="02020603050405020304" pitchFamily="18" charset="0"/>
              </a:rPr>
              <a:t>Submitted By:</a:t>
            </a:r>
            <a:endParaRPr lang="en-US" sz="2000" i="1" dirty="0"/>
          </a:p>
          <a:p>
            <a:pPr marL="0" indent="0" algn="just">
              <a:lnSpc>
                <a:spcPct val="100000"/>
              </a:lnSpc>
              <a:spcBef>
                <a:spcPts val="768"/>
              </a:spcBef>
              <a:spcAft>
                <a:spcPts val="800"/>
              </a:spcAft>
              <a:buNone/>
            </a:pPr>
            <a:r>
              <a:rPr lang="en-US" sz="2000" i="1" dirty="0">
                <a:solidFill>
                  <a:srgbClr val="262626"/>
                </a:solidFill>
                <a:cs typeface="Times New Roman" panose="02020603050405020304" pitchFamily="18" charset="0"/>
              </a:rPr>
              <a:t>E193009   Zia Ul Hassan Chowdhury</a:t>
            </a:r>
            <a:endParaRPr lang="en-US" sz="2000" i="1" dirty="0"/>
          </a:p>
          <a:p>
            <a:pPr algn="just">
              <a:lnSpc>
                <a:spcPct val="100000"/>
              </a:lnSpc>
            </a:pPr>
            <a:endParaRPr lang="en-US" sz="2000" i="1" dirty="0"/>
          </a:p>
          <a:p>
            <a:pPr algn="just">
              <a:lnSpc>
                <a:spcPct val="100000"/>
              </a:lnSpc>
            </a:pPr>
            <a:endParaRPr lang="en-US" sz="2000" i="1" dirty="0"/>
          </a:p>
        </p:txBody>
      </p:sp>
      <p:sp>
        <p:nvSpPr>
          <p:cNvPr id="4" name="Slide Number Placeholder 3">
            <a:extLst>
              <a:ext uri="{FF2B5EF4-FFF2-40B4-BE49-F238E27FC236}">
                <a16:creationId xmlns:a16="http://schemas.microsoft.com/office/drawing/2014/main" id="{6EF183EF-448A-3385-2B4B-1B4BF2B621A4}"/>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5" name="Footer Placeholder 16">
            <a:extLst>
              <a:ext uri="{FF2B5EF4-FFF2-40B4-BE49-F238E27FC236}">
                <a16:creationId xmlns:a16="http://schemas.microsoft.com/office/drawing/2014/main" id="{DFF9B652-1D05-285C-21CF-761D48779BD4}"/>
              </a:ext>
            </a:extLst>
          </p:cNvPr>
          <p:cNvSpPr>
            <a:spLocks noGrp="1"/>
          </p:cNvSpPr>
          <p:nvPr>
            <p:ph type="ftr" sz="quarter" idx="11"/>
          </p:nvPr>
        </p:nvSpPr>
        <p:spPr>
          <a:xfrm>
            <a:off x="307829" y="5597904"/>
            <a:ext cx="7570114" cy="843532"/>
          </a:xfrm>
        </p:spPr>
        <p:txBody>
          <a:bodyPr/>
          <a:lstStyle/>
          <a:p>
            <a:pPr>
              <a:lnSpc>
                <a:spcPct val="200000"/>
              </a:lnSpc>
            </a:pPr>
            <a:r>
              <a:rPr lang="en-US" sz="1400" b="1" i="1" u="sng" dirty="0">
                <a:latin typeface="Calibri (Body)"/>
                <a:cs typeface="Times New Roman" panose="02020603050405020304" pitchFamily="18" charset="0"/>
              </a:rPr>
              <a:t>Submitted To: </a:t>
            </a:r>
          </a:p>
          <a:p>
            <a:r>
              <a:rPr lang="en-US" sz="1200" b="1" i="1" dirty="0">
                <a:latin typeface="Calibri (Body)"/>
                <a:cs typeface="Times New Roman" panose="02020603050405020304" pitchFamily="18" charset="0"/>
              </a:rPr>
              <a:t>Engr. Md. </a:t>
            </a:r>
            <a:r>
              <a:rPr lang="en-US" sz="1200" b="1" i="1" dirty="0" err="1">
                <a:latin typeface="Calibri (Body)"/>
                <a:cs typeface="Times New Roman" panose="02020603050405020304" pitchFamily="18" charset="0"/>
              </a:rPr>
              <a:t>Razu</a:t>
            </a:r>
            <a:r>
              <a:rPr lang="en-US" sz="1200" b="1" i="1" dirty="0">
                <a:latin typeface="Calibri (Body)"/>
                <a:cs typeface="Times New Roman" panose="02020603050405020304" pitchFamily="18" charset="0"/>
              </a:rPr>
              <a:t> Ahmed</a:t>
            </a:r>
          </a:p>
          <a:p>
            <a:r>
              <a:rPr lang="en-US" sz="1200" b="1" i="1" dirty="0">
                <a:latin typeface="Calibri (Body)"/>
                <a:cs typeface="Times New Roman" panose="02020603050405020304" pitchFamily="18" charset="0"/>
              </a:rPr>
              <a:t>Professor &amp; Chairman Department Of CCE, IIUC</a:t>
            </a:r>
          </a:p>
          <a:p>
            <a:endParaRPr lang="en-US" i="1" dirty="0">
              <a:latin typeface="Calibri (Body)"/>
            </a:endParaRPr>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4" name="Slide Number Placeholder 3">
            <a:extLst>
              <a:ext uri="{FF2B5EF4-FFF2-40B4-BE49-F238E27FC236}">
                <a16:creationId xmlns:a16="http://schemas.microsoft.com/office/drawing/2014/main" id="{91E9E3C9-BD3F-C1C8-EC72-D5D16086895E}"/>
              </a:ext>
            </a:extLst>
          </p:cNvPr>
          <p:cNvSpPr>
            <a:spLocks noGrp="1"/>
          </p:cNvSpPr>
          <p:nvPr>
            <p:ph type="sldNum" sz="quarter" idx="12"/>
          </p:nvPr>
        </p:nvSpPr>
        <p:spPr>
          <a:xfrm>
            <a:off x="11687818" y="6655415"/>
            <a:ext cx="379448" cy="122365"/>
          </a:xfrm>
        </p:spPr>
        <p:txBody>
          <a:bodyPr/>
          <a:lstStyle/>
          <a:p>
            <a:fld id="{69E57DC2-970A-4B3E-BB1C-7A09969E49DF}" type="slidenum">
              <a:rPr lang="en-US" smtClean="0"/>
              <a:t>20</a:t>
            </a:fld>
            <a:endParaRPr lang="en-US" dirty="0"/>
          </a:p>
        </p:txBody>
      </p:sp>
      <p:sp>
        <p:nvSpPr>
          <p:cNvPr id="9" name="TextBox 8">
            <a:extLst>
              <a:ext uri="{FF2B5EF4-FFF2-40B4-BE49-F238E27FC236}">
                <a16:creationId xmlns:a16="http://schemas.microsoft.com/office/drawing/2014/main" id="{FCD6B7A6-E388-6321-1E45-4221927D6859}"/>
              </a:ext>
            </a:extLst>
          </p:cNvPr>
          <p:cNvSpPr txBox="1"/>
          <p:nvPr/>
        </p:nvSpPr>
        <p:spPr>
          <a:xfrm>
            <a:off x="562653" y="903217"/>
            <a:ext cx="11125165" cy="5460895"/>
          </a:xfrm>
          <a:prstGeom prst="rect">
            <a:avLst/>
          </a:prstGeom>
          <a:noFill/>
        </p:spPr>
        <p:txBody>
          <a:bodyPr wrap="square">
            <a:noAutofit/>
          </a:bodyPr>
          <a:lstStyle/>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16. What are Support Vectors in SVM? Types of SVM?</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Support Vectors are simply the co-ordinates of individual observation.</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There are two different types of SVM-</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Simple SVM: Typically used for linear regression and classification problems.</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Kernel SVM: Has more flexibility for non-linear data. Because you can add more features to fit a hyperplane instead of a two-dimensional space.</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17. What is a Random Forest?</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Random forest algorithm is a supervised classification and regression algorithm.</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The higher the number of trees in the forest, greater is the accuracy of the results.</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18. What is Data augmentation?</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Data augmentation is a technique to artificially create new training data from existing training data</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19. What is Cross-Validation?</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Cross-validation is a statistical method used to estimate the skill of machine learning models. The aim of cross-validation is to test the model’s ability to predict a new set of data that was not used to train the model. Cross-validation avoids the overfitting of data.</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 </a:t>
            </a:r>
          </a:p>
          <a:p>
            <a:pPr marL="10795" marR="0" indent="4445" algn="just">
              <a:lnSpc>
                <a:spcPct val="103000"/>
              </a:lnSpc>
              <a:spcBef>
                <a:spcPts val="0"/>
              </a:spcBef>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p:txBody>
      </p:sp>
      <p:sp>
        <p:nvSpPr>
          <p:cNvPr id="11" name="TextBox 10">
            <a:extLst>
              <a:ext uri="{FF2B5EF4-FFF2-40B4-BE49-F238E27FC236}">
                <a16:creationId xmlns:a16="http://schemas.microsoft.com/office/drawing/2014/main" id="{01B1624E-2DB9-6F9C-0C8C-1F4CEE2EFD33}"/>
              </a:ext>
            </a:extLst>
          </p:cNvPr>
          <p:cNvSpPr txBox="1"/>
          <p:nvPr/>
        </p:nvSpPr>
        <p:spPr>
          <a:xfrm>
            <a:off x="4983399" y="266948"/>
            <a:ext cx="2225202" cy="369332"/>
          </a:xfrm>
          <a:prstGeom prst="rect">
            <a:avLst/>
          </a:prstGeom>
          <a:noFill/>
        </p:spPr>
        <p:txBody>
          <a:bodyPr wrap="square">
            <a:spAutoFit/>
          </a:bodyPr>
          <a:lstStyle/>
          <a:p>
            <a:r>
              <a:rPr lang="en-US" i="1" u="sng" kern="1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ahoma" panose="020B0604030504040204" pitchFamily="34" charset="0"/>
              </a:rPr>
              <a:t>Artificial Intelligence</a:t>
            </a:r>
            <a:endParaRPr lang="en-US"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22883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4" name="Slide Number Placeholder 3">
            <a:extLst>
              <a:ext uri="{FF2B5EF4-FFF2-40B4-BE49-F238E27FC236}">
                <a16:creationId xmlns:a16="http://schemas.microsoft.com/office/drawing/2014/main" id="{91E9E3C9-BD3F-C1C8-EC72-D5D16086895E}"/>
              </a:ext>
            </a:extLst>
          </p:cNvPr>
          <p:cNvSpPr>
            <a:spLocks noGrp="1"/>
          </p:cNvSpPr>
          <p:nvPr>
            <p:ph type="sldNum" sz="quarter" idx="12"/>
          </p:nvPr>
        </p:nvSpPr>
        <p:spPr>
          <a:xfrm>
            <a:off x="11687818" y="6655415"/>
            <a:ext cx="379448" cy="122365"/>
          </a:xfrm>
        </p:spPr>
        <p:txBody>
          <a:bodyPr/>
          <a:lstStyle/>
          <a:p>
            <a:fld id="{69E57DC2-970A-4B3E-BB1C-7A09969E49DF}" type="slidenum">
              <a:rPr lang="en-US" smtClean="0"/>
              <a:t>21</a:t>
            </a:fld>
            <a:endParaRPr lang="en-US" dirty="0"/>
          </a:p>
        </p:txBody>
      </p:sp>
      <p:sp>
        <p:nvSpPr>
          <p:cNvPr id="9" name="TextBox 8">
            <a:extLst>
              <a:ext uri="{FF2B5EF4-FFF2-40B4-BE49-F238E27FC236}">
                <a16:creationId xmlns:a16="http://schemas.microsoft.com/office/drawing/2014/main" id="{FCD6B7A6-E388-6321-1E45-4221927D6859}"/>
              </a:ext>
            </a:extLst>
          </p:cNvPr>
          <p:cNvSpPr txBox="1"/>
          <p:nvPr/>
        </p:nvSpPr>
        <p:spPr>
          <a:xfrm>
            <a:off x="562653" y="729797"/>
            <a:ext cx="11215490" cy="5861255"/>
          </a:xfrm>
          <a:prstGeom prst="rect">
            <a:avLst/>
          </a:prstGeom>
          <a:noFill/>
        </p:spPr>
        <p:txBody>
          <a:bodyPr wrap="square">
            <a:noAutofit/>
          </a:bodyPr>
          <a:lstStyle/>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20.What is Transfer Learning/Pre-trained models?</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Re-use the model weights from pre-trained models.</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Transfer learning  has the benefit of decreasing the training time for a neural network model and can result in lower generalization error.</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21.What is membership function?</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A membership function (MF) is a curve that defines how each point in the input space is mapped to a membership value between 0 and 1</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indent="4445" algn="just">
              <a:lnSpc>
                <a:spcPct val="103000"/>
              </a:lnSpc>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22. What is the feature of the membership function?</a:t>
            </a:r>
          </a:p>
          <a:p>
            <a:pPr marL="10795" indent="4445" algn="just">
              <a:lnSpc>
                <a:spcPct val="103000"/>
              </a:lnSpc>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The feature of the membership function is defined by three properties. They are:</a:t>
            </a:r>
          </a:p>
          <a:p>
            <a:pPr marL="410845" indent="-400050" algn="just">
              <a:lnSpc>
                <a:spcPct val="103000"/>
              </a:lnSpc>
              <a:spcAft>
                <a:spcPts val="70"/>
              </a:spcAft>
              <a:buFont typeface="+mj-lt"/>
              <a:buAutoNum type="romanUcPeriod"/>
            </a:pPr>
            <a:r>
              <a:rPr lang="en-US" kern="100" dirty="0">
                <a:latin typeface="Cambria Math" panose="02040503050406030204" pitchFamily="18" charset="0"/>
                <a:ea typeface="Cambria Math" panose="02040503050406030204" pitchFamily="18" charset="0"/>
                <a:cs typeface="Tahoma" panose="020B0604030504040204" pitchFamily="34" charset="0"/>
              </a:rPr>
              <a:t>Core  </a:t>
            </a:r>
          </a:p>
          <a:p>
            <a:pPr marL="410845" indent="-400050" algn="just">
              <a:lnSpc>
                <a:spcPct val="103000"/>
              </a:lnSpc>
              <a:spcAft>
                <a:spcPts val="70"/>
              </a:spcAft>
              <a:buFont typeface="+mj-lt"/>
              <a:buAutoNum type="romanUcPeriod"/>
            </a:pPr>
            <a:r>
              <a:rPr lang="en-US" kern="100" dirty="0">
                <a:latin typeface="Cambria Math" panose="02040503050406030204" pitchFamily="18" charset="0"/>
                <a:ea typeface="Cambria Math" panose="02040503050406030204" pitchFamily="18" charset="0"/>
                <a:cs typeface="Tahoma" panose="020B0604030504040204" pitchFamily="34" charset="0"/>
              </a:rPr>
              <a:t>Support </a:t>
            </a:r>
          </a:p>
          <a:p>
            <a:pPr marL="410845" indent="-400050" algn="just">
              <a:lnSpc>
                <a:spcPct val="103000"/>
              </a:lnSpc>
              <a:spcAft>
                <a:spcPts val="70"/>
              </a:spcAft>
              <a:buFont typeface="+mj-lt"/>
              <a:buAutoNum type="romanUcPeriod"/>
            </a:pPr>
            <a:r>
              <a:rPr lang="en-US" kern="100" dirty="0">
                <a:latin typeface="Cambria Math" panose="02040503050406030204" pitchFamily="18" charset="0"/>
                <a:ea typeface="Cambria Math" panose="02040503050406030204" pitchFamily="18" charset="0"/>
                <a:cs typeface="Tahoma" panose="020B0604030504040204" pitchFamily="34" charset="0"/>
              </a:rPr>
              <a:t>Boundary</a:t>
            </a:r>
          </a:p>
          <a:p>
            <a:pPr marL="10795" algn="just">
              <a:lnSpc>
                <a:spcPct val="103000"/>
              </a:lnSpc>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algn="just">
              <a:lnSpc>
                <a:spcPct val="103000"/>
              </a:lnSpc>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23. Fuzzification &amp; Defuzzification?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a:t>
            </a:r>
            <a:r>
              <a:rPr lang="en-US" b="1" kern="100" dirty="0">
                <a:solidFill>
                  <a:schemeClr val="bg1"/>
                </a:solidFill>
                <a:latin typeface="Cambria Math" panose="02040503050406030204" pitchFamily="18" charset="0"/>
                <a:ea typeface="Cambria Math" panose="02040503050406030204" pitchFamily="18" charset="0"/>
                <a:cs typeface="Tahoma" panose="020B0604030504040204" pitchFamily="34" charset="0"/>
              </a:rPr>
              <a:t>Fuzzification</a:t>
            </a:r>
            <a:r>
              <a:rPr lang="en-US" kern="100" dirty="0">
                <a:latin typeface="Cambria Math" panose="02040503050406030204" pitchFamily="18" charset="0"/>
                <a:ea typeface="Cambria Math" panose="02040503050406030204" pitchFamily="18" charset="0"/>
                <a:cs typeface="Tahoma" panose="020B0604030504040204" pitchFamily="34" charset="0"/>
              </a:rPr>
              <a:t> is the process where the crisp quantities are converted to fuzzy (crisp to fuzzy)</a:t>
            </a:r>
          </a:p>
          <a:p>
            <a:pPr marL="10795" marR="0" indent="4445" algn="just">
              <a:lnSpc>
                <a:spcPct val="103000"/>
              </a:lnSpc>
              <a:spcBef>
                <a:spcPts val="0"/>
              </a:spcBef>
              <a:spcAft>
                <a:spcPts val="70"/>
              </a:spcAft>
            </a:pPr>
            <a:r>
              <a:rPr lang="en-US" b="1" kern="100" dirty="0">
                <a:solidFill>
                  <a:schemeClr val="bg1"/>
                </a:solidFill>
                <a:latin typeface="Cambria Math" panose="02040503050406030204" pitchFamily="18" charset="0"/>
                <a:ea typeface="Cambria Math" panose="02040503050406030204" pitchFamily="18" charset="0"/>
                <a:cs typeface="Tahoma" panose="020B0604030504040204" pitchFamily="34" charset="0"/>
              </a:rPr>
              <a:t>Defuzzification</a:t>
            </a:r>
            <a:r>
              <a:rPr lang="en-US" kern="100" dirty="0">
                <a:latin typeface="Cambria Math" panose="02040503050406030204" pitchFamily="18" charset="0"/>
                <a:ea typeface="Cambria Math" panose="02040503050406030204" pitchFamily="18" charset="0"/>
                <a:cs typeface="Tahoma" panose="020B0604030504040204" pitchFamily="34" charset="0"/>
              </a:rPr>
              <a:t> means the fuzzy to crisp conversions The fuzzy results generated cannot be used as such to the applications, hence it is necessary to convert the fuzzy quantities into crisp quantities for further processing.</a:t>
            </a:r>
          </a:p>
          <a:p>
            <a:pPr marL="10795" algn="just">
              <a:lnSpc>
                <a:spcPct val="103000"/>
              </a:lnSpc>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a:p>
            <a:pPr marL="10795" marR="0" indent="4445" algn="just">
              <a:lnSpc>
                <a:spcPct val="103000"/>
              </a:lnSpc>
              <a:spcBef>
                <a:spcPts val="0"/>
              </a:spcBef>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a:p>
            <a:pPr marL="10795" marR="0" indent="4445" algn="just">
              <a:lnSpc>
                <a:spcPct val="103000"/>
              </a:lnSpc>
              <a:spcBef>
                <a:spcPts val="0"/>
              </a:spcBef>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p:txBody>
      </p:sp>
      <p:sp>
        <p:nvSpPr>
          <p:cNvPr id="11" name="TextBox 10">
            <a:extLst>
              <a:ext uri="{FF2B5EF4-FFF2-40B4-BE49-F238E27FC236}">
                <a16:creationId xmlns:a16="http://schemas.microsoft.com/office/drawing/2014/main" id="{01B1624E-2DB9-6F9C-0C8C-1F4CEE2EFD33}"/>
              </a:ext>
            </a:extLst>
          </p:cNvPr>
          <p:cNvSpPr txBox="1"/>
          <p:nvPr/>
        </p:nvSpPr>
        <p:spPr>
          <a:xfrm>
            <a:off x="4983399" y="180238"/>
            <a:ext cx="2225202" cy="369332"/>
          </a:xfrm>
          <a:prstGeom prst="rect">
            <a:avLst/>
          </a:prstGeom>
          <a:noFill/>
        </p:spPr>
        <p:txBody>
          <a:bodyPr wrap="square">
            <a:spAutoFit/>
          </a:bodyPr>
          <a:lstStyle/>
          <a:p>
            <a:r>
              <a:rPr lang="en-US" i="1" u="sng" kern="1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ahoma" panose="020B0604030504040204" pitchFamily="34" charset="0"/>
              </a:rPr>
              <a:t>Artificial Intelligence</a:t>
            </a:r>
            <a:endParaRPr lang="en-US"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74295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4" name="Slide Number Placeholder 3">
            <a:extLst>
              <a:ext uri="{FF2B5EF4-FFF2-40B4-BE49-F238E27FC236}">
                <a16:creationId xmlns:a16="http://schemas.microsoft.com/office/drawing/2014/main" id="{91E9E3C9-BD3F-C1C8-EC72-D5D16086895E}"/>
              </a:ext>
            </a:extLst>
          </p:cNvPr>
          <p:cNvSpPr>
            <a:spLocks noGrp="1"/>
          </p:cNvSpPr>
          <p:nvPr>
            <p:ph type="sldNum" sz="quarter" idx="12"/>
          </p:nvPr>
        </p:nvSpPr>
        <p:spPr>
          <a:xfrm>
            <a:off x="11687818" y="6655415"/>
            <a:ext cx="379448" cy="122365"/>
          </a:xfrm>
        </p:spPr>
        <p:txBody>
          <a:bodyPr/>
          <a:lstStyle/>
          <a:p>
            <a:fld id="{69E57DC2-970A-4B3E-BB1C-7A09969E49DF}" type="slidenum">
              <a:rPr lang="en-US" smtClean="0"/>
              <a:t>22</a:t>
            </a:fld>
            <a:endParaRPr lang="en-US" dirty="0"/>
          </a:p>
        </p:txBody>
      </p:sp>
      <p:sp>
        <p:nvSpPr>
          <p:cNvPr id="9" name="TextBox 8">
            <a:extLst>
              <a:ext uri="{FF2B5EF4-FFF2-40B4-BE49-F238E27FC236}">
                <a16:creationId xmlns:a16="http://schemas.microsoft.com/office/drawing/2014/main" id="{FCD6B7A6-E388-6321-1E45-4221927D6859}"/>
              </a:ext>
            </a:extLst>
          </p:cNvPr>
          <p:cNvSpPr txBox="1"/>
          <p:nvPr/>
        </p:nvSpPr>
        <p:spPr>
          <a:xfrm>
            <a:off x="504521" y="606542"/>
            <a:ext cx="11183297" cy="5644915"/>
          </a:xfrm>
          <a:prstGeom prst="rect">
            <a:avLst/>
          </a:prstGeom>
          <a:noFill/>
        </p:spPr>
        <p:txBody>
          <a:bodyPr wrap="square">
            <a:noAutofit/>
          </a:bodyPr>
          <a:lstStyle/>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24. Why Fuzzy Set?</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It enables one to work in Uncertain and ambiguous situations and solve ill-posed problems or problems with incomplete information</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25. What is backpropagation? </a:t>
            </a:r>
          </a:p>
          <a:p>
            <a:pPr marL="10795" marR="0" indent="4445"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Backpropagation is the neural network training process of feeding error rates back through a neural network to make it more accurate.</a:t>
            </a:r>
          </a:p>
          <a:p>
            <a:pPr marL="10795" marR="0" indent="4445" algn="just">
              <a:lnSpc>
                <a:spcPct val="103000"/>
              </a:lnSpc>
              <a:spcBef>
                <a:spcPts val="0"/>
              </a:spcBef>
              <a:spcAft>
                <a:spcPts val="70"/>
              </a:spcAft>
            </a:pPr>
            <a:endParaRPr lang="en-US" kern="100" dirty="0">
              <a:latin typeface="Cambria Math" panose="02040503050406030204" pitchFamily="18" charset="0"/>
              <a:ea typeface="Cambria Math" panose="02040503050406030204" pitchFamily="18" charset="0"/>
              <a:cs typeface="Tahoma" panose="020B0604030504040204" pitchFamily="34" charset="0"/>
            </a:endParaRPr>
          </a:p>
          <a:p>
            <a:pPr marL="10795" indent="4445" algn="just">
              <a:lnSpc>
                <a:spcPct val="103000"/>
              </a:lnSpc>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26. Applications of Artificial Intelligence(AI)?</a:t>
            </a:r>
          </a:p>
          <a:p>
            <a:pPr marL="15240"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Ans: The major applications of AI are</a:t>
            </a:r>
          </a:p>
          <a:p>
            <a:pPr marL="300990" marR="0" indent="-285750" algn="just">
              <a:lnSpc>
                <a:spcPct val="103000"/>
              </a:lnSpc>
              <a:spcBef>
                <a:spcPts val="0"/>
              </a:spcBef>
              <a:spcAft>
                <a:spcPts val="70"/>
              </a:spcAft>
              <a:buFont typeface="Wingdings" panose="05000000000000000000" pitchFamily="2" charset="2"/>
              <a:buChar char="Ø"/>
            </a:pPr>
            <a:r>
              <a:rPr lang="en-US" kern="100" dirty="0">
                <a:latin typeface="Cambria Math" panose="02040503050406030204" pitchFamily="18" charset="0"/>
                <a:ea typeface="Cambria Math" panose="02040503050406030204" pitchFamily="18" charset="0"/>
                <a:cs typeface="Tahoma" panose="020B0604030504040204" pitchFamily="34" charset="0"/>
              </a:rPr>
              <a:t>Artificial Intelligence in E-Commerce</a:t>
            </a:r>
          </a:p>
          <a:p>
            <a:pPr marL="300990" marR="0" indent="-285750" algn="just">
              <a:lnSpc>
                <a:spcPct val="103000"/>
              </a:lnSpc>
              <a:spcBef>
                <a:spcPts val="0"/>
              </a:spcBef>
              <a:spcAft>
                <a:spcPts val="70"/>
              </a:spcAft>
              <a:buFont typeface="Wingdings" panose="05000000000000000000" pitchFamily="2" charset="2"/>
              <a:buChar char="Ø"/>
            </a:pPr>
            <a:r>
              <a:rPr lang="en-US" kern="100" dirty="0">
                <a:latin typeface="Cambria Math" panose="02040503050406030204" pitchFamily="18" charset="0"/>
                <a:ea typeface="Cambria Math" panose="02040503050406030204" pitchFamily="18" charset="0"/>
                <a:cs typeface="Tahoma" panose="020B0604030504040204" pitchFamily="34" charset="0"/>
              </a:rPr>
              <a:t>AI in Education Purpose</a:t>
            </a:r>
          </a:p>
          <a:p>
            <a:pPr marL="300990" marR="0" indent="-285750" algn="just">
              <a:lnSpc>
                <a:spcPct val="103000"/>
              </a:lnSpc>
              <a:spcBef>
                <a:spcPts val="0"/>
              </a:spcBef>
              <a:spcAft>
                <a:spcPts val="70"/>
              </a:spcAft>
              <a:buFont typeface="Wingdings" panose="05000000000000000000" pitchFamily="2" charset="2"/>
              <a:buChar char="Ø"/>
            </a:pPr>
            <a:r>
              <a:rPr lang="en-US" kern="100" dirty="0">
                <a:latin typeface="Cambria Math" panose="02040503050406030204" pitchFamily="18" charset="0"/>
                <a:ea typeface="Cambria Math" panose="02040503050406030204" pitchFamily="18" charset="0"/>
                <a:cs typeface="Tahoma" panose="020B0604030504040204" pitchFamily="34" charset="0"/>
              </a:rPr>
              <a:t>Artificial Intelligence in Robotics</a:t>
            </a:r>
          </a:p>
          <a:p>
            <a:pPr marL="296545" marR="0" indent="-285750" algn="just">
              <a:lnSpc>
                <a:spcPct val="103000"/>
              </a:lnSpc>
              <a:spcBef>
                <a:spcPts val="0"/>
              </a:spcBef>
              <a:spcAft>
                <a:spcPts val="70"/>
              </a:spcAft>
              <a:buFont typeface="Wingdings" panose="05000000000000000000" pitchFamily="2" charset="2"/>
              <a:buChar char="Ø"/>
            </a:pPr>
            <a:r>
              <a:rPr lang="en-US" kern="100" dirty="0">
                <a:latin typeface="Cambria Math" panose="02040503050406030204" pitchFamily="18" charset="0"/>
                <a:ea typeface="Cambria Math" panose="02040503050406030204" pitchFamily="18" charset="0"/>
                <a:cs typeface="Tahoma" panose="020B0604030504040204" pitchFamily="34" charset="0"/>
              </a:rPr>
              <a:t>GPS and Navigation</a:t>
            </a:r>
          </a:p>
          <a:p>
            <a:pPr marL="300990" marR="0" indent="-285750" algn="just">
              <a:lnSpc>
                <a:spcPct val="103000"/>
              </a:lnSpc>
              <a:spcBef>
                <a:spcPts val="0"/>
              </a:spcBef>
              <a:spcAft>
                <a:spcPts val="70"/>
              </a:spcAft>
              <a:buFont typeface="Wingdings" panose="05000000000000000000" pitchFamily="2" charset="2"/>
              <a:buChar char="Ø"/>
            </a:pPr>
            <a:r>
              <a:rPr lang="en-US" kern="100" dirty="0">
                <a:latin typeface="Cambria Math" panose="02040503050406030204" pitchFamily="18" charset="0"/>
                <a:ea typeface="Cambria Math" panose="02040503050406030204" pitchFamily="18" charset="0"/>
                <a:cs typeface="Tahoma" panose="020B0604030504040204" pitchFamily="34" charset="0"/>
              </a:rPr>
              <a:t>Healthcare</a:t>
            </a:r>
          </a:p>
          <a:p>
            <a:pPr marL="300990" marR="0" indent="-285750" algn="just">
              <a:lnSpc>
                <a:spcPct val="103000"/>
              </a:lnSpc>
              <a:spcBef>
                <a:spcPts val="0"/>
              </a:spcBef>
              <a:spcAft>
                <a:spcPts val="70"/>
              </a:spcAft>
              <a:buFont typeface="Wingdings" panose="05000000000000000000" pitchFamily="2" charset="2"/>
              <a:buChar char="Ø"/>
            </a:pPr>
            <a:r>
              <a:rPr lang="en-US" kern="100" dirty="0">
                <a:latin typeface="Cambria Math" panose="02040503050406030204" pitchFamily="18" charset="0"/>
                <a:ea typeface="Cambria Math" panose="02040503050406030204" pitchFamily="18" charset="0"/>
                <a:cs typeface="Tahoma" panose="020B0604030504040204" pitchFamily="34" charset="0"/>
              </a:rPr>
              <a:t>Automobiles</a:t>
            </a:r>
          </a:p>
          <a:p>
            <a:pPr marL="300990" marR="0" indent="-285750" algn="just">
              <a:lnSpc>
                <a:spcPct val="103000"/>
              </a:lnSpc>
              <a:spcBef>
                <a:spcPts val="0"/>
              </a:spcBef>
              <a:spcAft>
                <a:spcPts val="70"/>
              </a:spcAft>
              <a:buFont typeface="Wingdings" panose="05000000000000000000" pitchFamily="2" charset="2"/>
              <a:buChar char="Ø"/>
            </a:pPr>
            <a:r>
              <a:rPr lang="en-US" kern="100" dirty="0">
                <a:latin typeface="Cambria Math" panose="02040503050406030204" pitchFamily="18" charset="0"/>
                <a:ea typeface="Cambria Math" panose="02040503050406030204" pitchFamily="18" charset="0"/>
                <a:cs typeface="Tahoma" panose="020B0604030504040204" pitchFamily="34" charset="0"/>
              </a:rPr>
              <a:t>Agriculture</a:t>
            </a:r>
          </a:p>
          <a:p>
            <a:pPr marL="300990" marR="0" indent="-285750" algn="just">
              <a:lnSpc>
                <a:spcPct val="103000"/>
              </a:lnSpc>
              <a:spcBef>
                <a:spcPts val="0"/>
              </a:spcBef>
              <a:spcAft>
                <a:spcPts val="70"/>
              </a:spcAft>
              <a:buFont typeface="Wingdings" panose="05000000000000000000" pitchFamily="2" charset="2"/>
              <a:buChar char="Ø"/>
            </a:pPr>
            <a:r>
              <a:rPr lang="en-US" kern="100" dirty="0">
                <a:latin typeface="Cambria Math" panose="02040503050406030204" pitchFamily="18" charset="0"/>
                <a:ea typeface="Cambria Math" panose="02040503050406030204" pitchFamily="18" charset="0"/>
                <a:cs typeface="Tahoma" panose="020B0604030504040204" pitchFamily="34" charset="0"/>
              </a:rPr>
              <a:t>Data Security</a:t>
            </a:r>
          </a:p>
          <a:p>
            <a:pPr marL="300990" marR="0" indent="-285750" algn="just">
              <a:lnSpc>
                <a:spcPct val="103000"/>
              </a:lnSpc>
              <a:spcBef>
                <a:spcPts val="0"/>
              </a:spcBef>
              <a:spcAft>
                <a:spcPts val="70"/>
              </a:spcAft>
              <a:buFont typeface="Wingdings" panose="05000000000000000000" pitchFamily="2" charset="2"/>
              <a:buChar char="Ø"/>
            </a:pPr>
            <a:r>
              <a:rPr lang="en-US" kern="100" dirty="0">
                <a:latin typeface="Cambria Math" panose="02040503050406030204" pitchFamily="18" charset="0"/>
                <a:ea typeface="Cambria Math" panose="02040503050406030204" pitchFamily="18" charset="0"/>
                <a:cs typeface="Tahoma" panose="020B0604030504040204" pitchFamily="34" charset="0"/>
              </a:rPr>
              <a:t>Military</a:t>
            </a:r>
          </a:p>
          <a:p>
            <a:pPr marL="15240" marR="0" indent="0" algn="just">
              <a:lnSpc>
                <a:spcPct val="103000"/>
              </a:lnSpc>
              <a:spcBef>
                <a:spcPts val="0"/>
              </a:spcBef>
              <a:spcAft>
                <a:spcPts val="70"/>
              </a:spcAft>
            </a:pPr>
            <a:r>
              <a:rPr lang="en-US" kern="100" dirty="0">
                <a:latin typeface="Cambria Math" panose="02040503050406030204" pitchFamily="18" charset="0"/>
                <a:ea typeface="Cambria Math" panose="02040503050406030204" pitchFamily="18" charset="0"/>
                <a:cs typeface="Tahoma" panose="020B0604030504040204" pitchFamily="34" charset="0"/>
              </a:rPr>
              <a:t> </a:t>
            </a:r>
          </a:p>
          <a:p>
            <a:pPr marL="10795" marR="0" indent="4445">
              <a:lnSpc>
                <a:spcPct val="103000"/>
              </a:lnSpc>
              <a:spcBef>
                <a:spcPts val="0"/>
              </a:spcBef>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a:p>
            <a:pPr marL="10795" marR="0" indent="4445" algn="just">
              <a:lnSpc>
                <a:spcPct val="103000"/>
              </a:lnSpc>
              <a:spcBef>
                <a:spcPts val="0"/>
              </a:spcBef>
              <a:spcAft>
                <a:spcPts val="70"/>
              </a:spcAft>
            </a:pPr>
            <a:endParaRPr lang="en-US" sz="1800" kern="100" dirty="0">
              <a:solidFill>
                <a:srgbClr val="000000"/>
              </a:solidFill>
              <a:effectLst/>
              <a:latin typeface="Tahoma" panose="020B0604030504040204" pitchFamily="34" charset="0"/>
              <a:ea typeface="Tahoma" panose="020B0604030504040204" pitchFamily="34" charset="0"/>
            </a:endParaRPr>
          </a:p>
        </p:txBody>
      </p:sp>
      <p:sp>
        <p:nvSpPr>
          <p:cNvPr id="11" name="TextBox 10">
            <a:extLst>
              <a:ext uri="{FF2B5EF4-FFF2-40B4-BE49-F238E27FC236}">
                <a16:creationId xmlns:a16="http://schemas.microsoft.com/office/drawing/2014/main" id="{01B1624E-2DB9-6F9C-0C8C-1F4CEE2EFD33}"/>
              </a:ext>
            </a:extLst>
          </p:cNvPr>
          <p:cNvSpPr txBox="1"/>
          <p:nvPr/>
        </p:nvSpPr>
        <p:spPr>
          <a:xfrm>
            <a:off x="4983399" y="180238"/>
            <a:ext cx="2225202" cy="369332"/>
          </a:xfrm>
          <a:prstGeom prst="rect">
            <a:avLst/>
          </a:prstGeom>
          <a:noFill/>
        </p:spPr>
        <p:txBody>
          <a:bodyPr wrap="square">
            <a:spAutoFit/>
          </a:bodyPr>
          <a:lstStyle/>
          <a:p>
            <a:r>
              <a:rPr lang="en-US" i="1" u="sng" kern="1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ahoma" panose="020B0604030504040204" pitchFamily="34" charset="0"/>
              </a:rPr>
              <a:t>Artificial Intelligence</a:t>
            </a:r>
            <a:endParaRPr lang="en-US"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520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pct25">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3" y="2105560"/>
            <a:ext cx="12191998" cy="1323440"/>
          </a:xfrm>
        </p:spPr>
        <p:txBody>
          <a:bodyPr/>
          <a:lstStyle/>
          <a:p>
            <a:r>
              <a:rPr lang="en-US" dirty="0"/>
              <a:t>THANK YOU</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0" y="3429000"/>
            <a:ext cx="12191997" cy="781119"/>
          </a:xfrm>
        </p:spPr>
        <p:txBody>
          <a:bodyPr/>
          <a:lstStyle/>
          <a:p>
            <a:r>
              <a:rPr lang="en-US" dirty="0"/>
              <a:t>CCE</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532550"/>
            <a:ext cx="12192000" cy="1323440"/>
          </a:xfrm>
        </p:spPr>
        <p:txBody>
          <a:bodyPr/>
          <a:lstStyle/>
          <a:p>
            <a:r>
              <a:rPr lang="en-US" dirty="0"/>
              <a:t>International Islamic university Chittagong</a:t>
            </a:r>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821482" y="827720"/>
            <a:ext cx="6698325" cy="1449639"/>
          </a:xfrm>
        </p:spPr>
        <p:txBody>
          <a:bodyPr>
            <a:normAutofit/>
          </a:bodyPr>
          <a:lstStyle/>
          <a:p>
            <a:r>
              <a:rPr lang="en-US" i="1" dirty="0"/>
              <a:t>                         </a:t>
            </a:r>
            <a:r>
              <a:rPr lang="en-US" sz="4800" i="1" dirty="0"/>
              <a:t>COURSE</a:t>
            </a:r>
            <a:endParaRPr lang="ru-RU" sz="4800" i="1" dirty="0"/>
          </a:p>
        </p:txBody>
      </p:sp>
      <p:pic>
        <p:nvPicPr>
          <p:cNvPr id="4" name="Picture 3">
            <a:extLst>
              <a:ext uri="{FF2B5EF4-FFF2-40B4-BE49-F238E27FC236}">
                <a16:creationId xmlns:a16="http://schemas.microsoft.com/office/drawing/2014/main" id="{D4F2268B-BB87-42FB-B84F-C145C01B497A}"/>
              </a:ext>
            </a:extLst>
          </p:cNvPr>
          <p:cNvPicPr>
            <a:picLocks noChangeAspect="1"/>
          </p:cNvPicPr>
          <p:nvPr/>
        </p:nvPicPr>
        <p:blipFill>
          <a:blip r:embed="rId4"/>
          <a:srcRect l="11223" r="11223"/>
          <a:stretch/>
        </p:blipFill>
        <p:spPr>
          <a:xfrm>
            <a:off x="8881094" y="4128479"/>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FE6C54C5-D2F4-48F8-B65E-7506F07BCCF3}"/>
              </a:ext>
            </a:extLst>
          </p:cNvPr>
          <p:cNvPicPr>
            <a:picLocks noChangeAspect="1"/>
          </p:cNvPicPr>
          <p:nvPr/>
        </p:nvPicPr>
        <p:blipFill>
          <a:blip r:embed="rId5"/>
          <a:srcRect l="5026" r="5026"/>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751749394"/>
              </p:ext>
            </p:extLst>
          </p:nvPr>
        </p:nvGraphicFramePr>
        <p:xfrm>
          <a:off x="576631" y="1974195"/>
          <a:ext cx="7990279" cy="346835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Slide Number Placeholder 2">
            <a:extLst>
              <a:ext uri="{FF2B5EF4-FFF2-40B4-BE49-F238E27FC236}">
                <a16:creationId xmlns:a16="http://schemas.microsoft.com/office/drawing/2014/main" id="{FDAAF307-5592-3668-57B7-DB442A99518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91382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0"/>
              </a:schemeClr>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i="1" dirty="0"/>
              <a:t>SYLLABUS</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dirty="0"/>
              <a:t>Effects of exposure</a:t>
            </a:r>
          </a:p>
        </p:txBody>
      </p:sp>
      <p:pic>
        <p:nvPicPr>
          <p:cNvPr id="5" name="Picture 4">
            <a:extLst>
              <a:ext uri="{FF2B5EF4-FFF2-40B4-BE49-F238E27FC236}">
                <a16:creationId xmlns:a16="http://schemas.microsoft.com/office/drawing/2014/main" id="{2207CE85-D525-B633-43B2-8359C2D2B08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55280" y="2791837"/>
            <a:ext cx="3458286" cy="3668493"/>
          </a:xfrm>
          <a:prstGeom prst="rect">
            <a:avLst/>
          </a:prstGeom>
        </p:spPr>
      </p:pic>
      <p:pic>
        <p:nvPicPr>
          <p:cNvPr id="7" name="Picture 6">
            <a:extLst>
              <a:ext uri="{FF2B5EF4-FFF2-40B4-BE49-F238E27FC236}">
                <a16:creationId xmlns:a16="http://schemas.microsoft.com/office/drawing/2014/main" id="{36BF6CD5-FD97-3C14-7598-DC84489B47C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545812" y="2791837"/>
            <a:ext cx="3152470" cy="3668493"/>
          </a:xfrm>
          <a:prstGeom prst="rect">
            <a:avLst/>
          </a:prstGeom>
        </p:spPr>
      </p:pic>
      <p:pic>
        <p:nvPicPr>
          <p:cNvPr id="9" name="Picture 8">
            <a:extLst>
              <a:ext uri="{FF2B5EF4-FFF2-40B4-BE49-F238E27FC236}">
                <a16:creationId xmlns:a16="http://schemas.microsoft.com/office/drawing/2014/main" id="{CE904626-4396-F4B8-D3C5-243DF65C292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69208" y="3686794"/>
            <a:ext cx="3860788" cy="1063929"/>
          </a:xfrm>
          <a:prstGeom prst="rect">
            <a:avLst/>
          </a:prstGeom>
        </p:spPr>
      </p:pic>
      <p:sp>
        <p:nvSpPr>
          <p:cNvPr id="18" name="Text Placeholder 17">
            <a:extLst>
              <a:ext uri="{FF2B5EF4-FFF2-40B4-BE49-F238E27FC236}">
                <a16:creationId xmlns:a16="http://schemas.microsoft.com/office/drawing/2014/main" id="{296051C8-045D-0F39-8CC5-17999DBCAE8C}"/>
              </a:ext>
            </a:extLst>
          </p:cNvPr>
          <p:cNvSpPr>
            <a:spLocks noGrp="1"/>
          </p:cNvSpPr>
          <p:nvPr>
            <p:ph type="body" sz="quarter" idx="29"/>
          </p:nvPr>
        </p:nvSpPr>
        <p:spPr>
          <a:xfrm>
            <a:off x="522054" y="1819072"/>
            <a:ext cx="10891512" cy="972765"/>
          </a:xfrm>
        </p:spPr>
        <p:txBody>
          <a:bodyPr/>
          <a:lstStyle/>
          <a:p>
            <a:pPr lvl="0" algn="l">
              <a:lnSpc>
                <a:spcPct val="100000"/>
              </a:lnSpc>
            </a:pPr>
            <a:r>
              <a:rPr lang="en-US" i="1" dirty="0"/>
              <a:t> Machine Learning (CCE-4829)</a:t>
            </a:r>
            <a:r>
              <a:rPr lang="en-US" dirty="0"/>
              <a:t>                                  </a:t>
            </a:r>
            <a:r>
              <a:rPr lang="en-US" i="1" dirty="0"/>
              <a:t>Artificial Intelligence (CCE-4803)                 Fiber Optic Communication (CCE-4801)</a:t>
            </a:r>
          </a:p>
          <a:p>
            <a:pPr algn="l"/>
            <a:endParaRPr lang="en-US" dirty="0"/>
          </a:p>
        </p:txBody>
      </p:sp>
      <p:sp>
        <p:nvSpPr>
          <p:cNvPr id="3" name="Slide Number Placeholder 2">
            <a:extLst>
              <a:ext uri="{FF2B5EF4-FFF2-40B4-BE49-F238E27FC236}">
                <a16:creationId xmlns:a16="http://schemas.microsoft.com/office/drawing/2014/main" id="{ACB44660-CB5F-29B8-D92D-D502B8445BDC}"/>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398418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extLst>
              <p:ext uri="{D42A27DB-BD31-4B8C-83A1-F6EECF244321}">
                <p14:modId xmlns:p14="http://schemas.microsoft.com/office/powerpoint/2010/main" val="3206658821"/>
              </p:ext>
            </p:extLst>
          </p:nvPr>
        </p:nvGraphicFramePr>
        <p:xfrm>
          <a:off x="849313" y="1682750"/>
          <a:ext cx="10493375" cy="5175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i="1" dirty="0">
                <a:effectLst>
                  <a:outerShdw blurRad="38100" dist="38100" dir="2700000" algn="tl">
                    <a:srgbClr val="000000">
                      <a:alpha val="43137"/>
                    </a:srgbClr>
                  </a:outerShdw>
                </a:effectLst>
              </a:rPr>
              <a:t>Machine learning</a:t>
            </a:r>
          </a:p>
        </p:txBody>
      </p:sp>
      <p:sp>
        <p:nvSpPr>
          <p:cNvPr id="9" name="TextBox 8">
            <a:extLst>
              <a:ext uri="{FF2B5EF4-FFF2-40B4-BE49-F238E27FC236}">
                <a16:creationId xmlns:a16="http://schemas.microsoft.com/office/drawing/2014/main" id="{A9AD7718-59AF-76F7-1601-DC429472E31E}"/>
              </a:ext>
            </a:extLst>
          </p:cNvPr>
          <p:cNvSpPr txBox="1"/>
          <p:nvPr/>
        </p:nvSpPr>
        <p:spPr>
          <a:xfrm>
            <a:off x="5403464" y="1528266"/>
            <a:ext cx="1407373" cy="400110"/>
          </a:xfrm>
          <a:prstGeom prst="rect">
            <a:avLst/>
          </a:prstGeom>
          <a:noFill/>
        </p:spPr>
        <p:txBody>
          <a:bodyPr wrap="square">
            <a:spAutoFit/>
          </a:bodyPr>
          <a:lstStyle/>
          <a:p>
            <a:r>
              <a:rPr lang="en-US" sz="2000" i="1" spc="-5" dirty="0">
                <a:effectLst>
                  <a:outerShdw blurRad="38100" dist="38100" dir="2700000" algn="tl">
                    <a:srgbClr val="000000">
                      <a:alpha val="43137"/>
                    </a:srgbClr>
                  </a:outerShdw>
                </a:effectLst>
                <a:latin typeface="Calibri"/>
                <a:cs typeface="Calibri"/>
              </a:rPr>
              <a:t>Contents</a:t>
            </a:r>
            <a:endParaRPr lang="en-US" sz="2000" i="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21770872-2CEE-3442-69FA-62E2372E2801}"/>
              </a:ext>
            </a:extLst>
          </p:cNvPr>
          <p:cNvSpPr txBox="1"/>
          <p:nvPr/>
        </p:nvSpPr>
        <p:spPr>
          <a:xfrm>
            <a:off x="1154137" y="2589478"/>
            <a:ext cx="8690255" cy="2246769"/>
          </a:xfrm>
          <a:prstGeom prst="rect">
            <a:avLst/>
          </a:prstGeom>
          <a:noFill/>
          <a:ln>
            <a:noFill/>
          </a:ln>
        </p:spPr>
        <p:txBody>
          <a:bodyPr wrap="square">
            <a:spAutoFit/>
          </a:bodyPr>
          <a:lstStyle/>
          <a:p>
            <a:pPr marL="400050" indent="-400050" algn="just">
              <a:buFont typeface="+mj-lt"/>
              <a:buAutoNum type="romanUcPeriod"/>
            </a:pPr>
            <a:r>
              <a:rPr lang="en-US" sz="2000" i="1" dirty="0">
                <a:solidFill>
                  <a:schemeClr val="bg1"/>
                </a:solidFill>
              </a:rPr>
              <a:t>INTRODUCTION TO MACHINE LEARNING; </a:t>
            </a:r>
          </a:p>
          <a:p>
            <a:pPr marL="400050" indent="-400050" algn="just">
              <a:buFont typeface="+mj-lt"/>
              <a:buAutoNum type="romanUcPeriod"/>
            </a:pPr>
            <a:r>
              <a:rPr lang="en-US" sz="2000" i="1" dirty="0">
                <a:solidFill>
                  <a:schemeClr val="bg1"/>
                </a:solidFill>
              </a:rPr>
              <a:t>LEARNING ALGORITHMS: SUPERVISED, UNSUPERVISED, REINFORCEMENT, ATTRIBUTE-BASED, NEURAL NETWORK-BASED, RELATIONAL SUPERVISED, AND NEGATIVE CORRELATION; </a:t>
            </a:r>
          </a:p>
          <a:p>
            <a:pPr marL="400050" indent="-400050" algn="just">
              <a:buFont typeface="+mj-lt"/>
              <a:buAutoNum type="romanUcPeriod"/>
            </a:pPr>
            <a:r>
              <a:rPr lang="en-US" sz="2000" i="1" dirty="0">
                <a:solidFill>
                  <a:schemeClr val="bg1"/>
                </a:solidFill>
              </a:rPr>
              <a:t>GENETIC ALGORITHM; </a:t>
            </a:r>
          </a:p>
          <a:p>
            <a:pPr marL="400050" indent="-400050" algn="just">
              <a:buFont typeface="+mj-lt"/>
              <a:buAutoNum type="romanUcPeriod"/>
            </a:pPr>
            <a:r>
              <a:rPr lang="en-US" sz="2000" i="1" dirty="0">
                <a:solidFill>
                  <a:schemeClr val="bg1"/>
                </a:solidFill>
              </a:rPr>
              <a:t>PROGRAMMING AND EVOLUTIONARY PROGRAMMING; </a:t>
            </a:r>
          </a:p>
          <a:p>
            <a:pPr marL="400050" indent="-400050" algn="just">
              <a:buFont typeface="+mj-lt"/>
              <a:buAutoNum type="romanUcPeriod"/>
            </a:pPr>
            <a:r>
              <a:rPr lang="en-US" sz="2000" i="1" dirty="0">
                <a:solidFill>
                  <a:schemeClr val="bg1"/>
                </a:solidFill>
              </a:rPr>
              <a:t>PRACTICAL APPLICATION OF MACHINE LEARNING.</a:t>
            </a:r>
          </a:p>
        </p:txBody>
      </p:sp>
      <p:sp>
        <p:nvSpPr>
          <p:cNvPr id="2" name="Slide Number Placeholder 1">
            <a:extLst>
              <a:ext uri="{FF2B5EF4-FFF2-40B4-BE49-F238E27FC236}">
                <a16:creationId xmlns:a16="http://schemas.microsoft.com/office/drawing/2014/main" id="{5036C569-1502-1BD8-60FD-407601BA6DC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25063437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6CB2E41-6597-4146-DE82-721ABA65E50E}"/>
              </a:ext>
            </a:extLst>
          </p:cNvPr>
          <p:cNvSpPr txBox="1"/>
          <p:nvPr/>
        </p:nvSpPr>
        <p:spPr>
          <a:xfrm>
            <a:off x="632297" y="449239"/>
            <a:ext cx="11070077" cy="6247864"/>
          </a:xfrm>
          <a:prstGeom prst="rect">
            <a:avLst/>
          </a:prstGeom>
          <a:noFill/>
        </p:spPr>
        <p:txBody>
          <a:bodyPr wrap="square">
            <a:spAutoFit/>
          </a:bodyPr>
          <a:lstStyle/>
          <a:p>
            <a:pPr algn="just"/>
            <a:r>
              <a:rPr lang="en-US" sz="1600" dirty="0">
                <a:solidFill>
                  <a:schemeClr val="bg1"/>
                </a:solidFill>
              </a:rPr>
              <a:t>1. What is Machine learning? </a:t>
            </a:r>
          </a:p>
          <a:p>
            <a:pPr algn="just"/>
            <a:r>
              <a:rPr lang="en-US" sz="1600" dirty="0">
                <a:solidFill>
                  <a:schemeClr val="bg1"/>
                </a:solidFill>
              </a:rPr>
              <a:t>Machine learning is a branch of computer science that deals with system programming to automatically learn and improve with experience. For example, Robots are programmed so that they can perform the task based on data they gather from sensors. It automatically learns programs from data. </a:t>
            </a:r>
          </a:p>
          <a:p>
            <a:pPr algn="just"/>
            <a:endParaRPr lang="en-US" sz="1600" dirty="0">
              <a:solidFill>
                <a:schemeClr val="bg1"/>
              </a:solidFill>
            </a:endParaRPr>
          </a:p>
          <a:p>
            <a:pPr algn="just"/>
            <a:r>
              <a:rPr lang="en-US" sz="1600" dirty="0">
                <a:solidFill>
                  <a:schemeClr val="bg1"/>
                </a:solidFill>
              </a:rPr>
              <a:t>2. What is ‘Overfitting’ and ‘Underfitting’ in Machine learning? How can we tackle this?</a:t>
            </a:r>
          </a:p>
          <a:p>
            <a:pPr algn="just"/>
            <a:r>
              <a:rPr lang="en-US" sz="1600" dirty="0">
                <a:solidFill>
                  <a:schemeClr val="bg1"/>
                </a:solidFill>
              </a:rPr>
              <a:t>Overfitting means the model fitted to training data too well, in this case, we need to resample the data and estimate the model accuracy using techniques like k-fold cross-validation. Whereas for the Underfitting case we are not able to understand or capture the patterns from the data, in this case, we need to change the algorithms, or we need to feed more data points to the model.</a:t>
            </a:r>
          </a:p>
          <a:p>
            <a:pPr algn="just"/>
            <a:endParaRPr lang="en-US" sz="1600" dirty="0">
              <a:solidFill>
                <a:schemeClr val="bg1"/>
              </a:solidFill>
            </a:endParaRPr>
          </a:p>
          <a:p>
            <a:pPr algn="just"/>
            <a:r>
              <a:rPr lang="en-US" sz="1600" dirty="0">
                <a:solidFill>
                  <a:schemeClr val="bg1"/>
                </a:solidFill>
              </a:rPr>
              <a:t>3. What is Cross-Validation?</a:t>
            </a:r>
          </a:p>
          <a:p>
            <a:pPr algn="just"/>
            <a:r>
              <a:rPr lang="en-US" sz="1600" dirty="0">
                <a:solidFill>
                  <a:schemeClr val="bg1"/>
                </a:solidFill>
              </a:rPr>
              <a:t>Cross-validation in Machine Learning is a statistical resampling technique that uses different parts of the dataset to train and test a machine learning algorithm on different iterations. Cross-validation aims to test the model’s ability to predict a new set of data that was not used to train the model. Cross-validation avoids the overfitting of data. </a:t>
            </a:r>
          </a:p>
          <a:p>
            <a:pPr algn="just"/>
            <a:endParaRPr lang="en-US" sz="1600" dirty="0">
              <a:solidFill>
                <a:schemeClr val="bg1"/>
              </a:solidFill>
            </a:endParaRPr>
          </a:p>
          <a:p>
            <a:pPr algn="just"/>
            <a:r>
              <a:rPr lang="en-US" sz="1600" dirty="0">
                <a:solidFill>
                  <a:schemeClr val="bg1"/>
                </a:solidFill>
              </a:rPr>
              <a:t>4. What are the five popular algorithms of Machine Learning? </a:t>
            </a:r>
          </a:p>
          <a:p>
            <a:pPr algn="just"/>
            <a:r>
              <a:rPr lang="en-US" sz="1600" dirty="0">
                <a:solidFill>
                  <a:schemeClr val="bg1"/>
                </a:solidFill>
              </a:rPr>
              <a:t>Some of the popular algorithms are: Decision Trees, Neural Networks (backpropagation), Probabilistic networks, Nearest Neighbor, Support vector machines </a:t>
            </a:r>
          </a:p>
          <a:p>
            <a:pPr algn="just"/>
            <a:endParaRPr lang="en-US" sz="1600" dirty="0">
              <a:solidFill>
                <a:schemeClr val="bg1"/>
              </a:solidFill>
            </a:endParaRPr>
          </a:p>
          <a:p>
            <a:pPr algn="just"/>
            <a:r>
              <a:rPr lang="en-US" sz="1600" dirty="0">
                <a:solidFill>
                  <a:schemeClr val="bg1"/>
                </a:solidFill>
              </a:rPr>
              <a:t>5. What are the different Algorithm techniques in Machine Learning? </a:t>
            </a:r>
          </a:p>
          <a:p>
            <a:pPr algn="just"/>
            <a:r>
              <a:rPr lang="en-US" sz="1600" dirty="0">
                <a:solidFill>
                  <a:schemeClr val="bg1"/>
                </a:solidFill>
              </a:rPr>
              <a:t>The different types of techniques in Machine Learning are • Supervised Learning • Unsupervised Learning • Semi-supervised Learning • Reinforcement Learning </a:t>
            </a:r>
          </a:p>
          <a:p>
            <a:pPr algn="just"/>
            <a:endParaRPr lang="en-US" sz="1600" dirty="0">
              <a:solidFill>
                <a:schemeClr val="bg1"/>
              </a:solidFill>
            </a:endParaRPr>
          </a:p>
          <a:p>
            <a:pPr algn="just"/>
            <a:r>
              <a:rPr lang="en-US" sz="1600" dirty="0">
                <a:solidFill>
                  <a:schemeClr val="bg1"/>
                </a:solidFill>
              </a:rPr>
              <a:t>6. What are the three stages to build the hypotheses or model in machine learning? </a:t>
            </a:r>
          </a:p>
          <a:p>
            <a:pPr algn="just"/>
            <a:r>
              <a:rPr lang="en-US" sz="1600" dirty="0">
                <a:solidFill>
                  <a:schemeClr val="bg1"/>
                </a:solidFill>
              </a:rPr>
              <a:t>• Model building • Model testing • Applying the model</a:t>
            </a:r>
          </a:p>
        </p:txBody>
      </p:sp>
      <p:sp>
        <p:nvSpPr>
          <p:cNvPr id="2" name="Slide Number Placeholder 1">
            <a:extLst>
              <a:ext uri="{FF2B5EF4-FFF2-40B4-BE49-F238E27FC236}">
                <a16:creationId xmlns:a16="http://schemas.microsoft.com/office/drawing/2014/main" id="{7F541754-AA6A-ABDF-D5D4-BDE07B9EA928}"/>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3999271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787917-AC4C-EE51-094B-2849D38C464D}"/>
              </a:ext>
            </a:extLst>
          </p:cNvPr>
          <p:cNvSpPr txBox="1"/>
          <p:nvPr/>
        </p:nvSpPr>
        <p:spPr>
          <a:xfrm>
            <a:off x="595817" y="478098"/>
            <a:ext cx="11369204" cy="6247864"/>
          </a:xfrm>
          <a:prstGeom prst="rect">
            <a:avLst/>
          </a:prstGeom>
          <a:noFill/>
        </p:spPr>
        <p:txBody>
          <a:bodyPr wrap="square">
            <a:spAutoFit/>
          </a:bodyPr>
          <a:lstStyle/>
          <a:p>
            <a:pPr algn="just"/>
            <a:r>
              <a:rPr lang="en-US" sz="1600" dirty="0">
                <a:solidFill>
                  <a:schemeClr val="bg1"/>
                </a:solidFill>
              </a:rPr>
              <a:t>7. What are the ‘Training set’ and ‘Test set’?</a:t>
            </a:r>
          </a:p>
          <a:p>
            <a:pPr algn="just"/>
            <a:r>
              <a:rPr lang="en-US" sz="1600" dirty="0">
                <a:solidFill>
                  <a:schemeClr val="bg1"/>
                </a:solidFill>
              </a:rPr>
              <a:t>In various areas of information science like machine learning, a set of data is used to discover the potentially predictive relationship known as ‘Training Set’. The training set is an example given to the learner, while the Test set is used to test the accuracy of the hypotheses generated by the learner, and it is the set of examples held back from the learner. Training sets are distinct from Test sets.</a:t>
            </a:r>
          </a:p>
          <a:p>
            <a:pPr algn="just"/>
            <a:endParaRPr lang="en-US" sz="1600" dirty="0">
              <a:solidFill>
                <a:schemeClr val="bg1"/>
              </a:solidFill>
            </a:endParaRPr>
          </a:p>
          <a:p>
            <a:pPr algn="just"/>
            <a:r>
              <a:rPr lang="en-US" sz="1600" dirty="0">
                <a:solidFill>
                  <a:schemeClr val="bg1"/>
                </a:solidFill>
              </a:rPr>
              <a:t>8. What is the standard approach to supervised learning? </a:t>
            </a:r>
          </a:p>
          <a:p>
            <a:pPr algn="just"/>
            <a:r>
              <a:rPr lang="en-US" sz="1600" dirty="0">
                <a:solidFill>
                  <a:schemeClr val="bg1"/>
                </a:solidFill>
              </a:rPr>
              <a:t>The standard approach to supervised learning is to split the set of examples into the training set and the test.</a:t>
            </a:r>
          </a:p>
          <a:p>
            <a:pPr algn="just"/>
            <a:endParaRPr lang="en-US" sz="1600" dirty="0">
              <a:solidFill>
                <a:schemeClr val="bg1"/>
              </a:solidFill>
            </a:endParaRPr>
          </a:p>
          <a:p>
            <a:pPr algn="just"/>
            <a:r>
              <a:rPr lang="en-US" sz="1600" dirty="0">
                <a:solidFill>
                  <a:schemeClr val="bg1"/>
                </a:solidFill>
              </a:rPr>
              <a:t>9. What is the goal of supervised learning?</a:t>
            </a:r>
          </a:p>
          <a:p>
            <a:pPr algn="just"/>
            <a:r>
              <a:rPr lang="en-US" sz="1600" dirty="0">
                <a:solidFill>
                  <a:schemeClr val="bg1"/>
                </a:solidFill>
              </a:rPr>
              <a:t>The goal of supervised learning is to train a machine learning model to map input data to known output values. In other words, given a set of labeled training data, the model learns to make predictions on new, unseen data.</a:t>
            </a:r>
          </a:p>
          <a:p>
            <a:pPr algn="just"/>
            <a:endParaRPr lang="en-US" sz="1600" dirty="0">
              <a:solidFill>
                <a:schemeClr val="bg1"/>
              </a:solidFill>
            </a:endParaRPr>
          </a:p>
          <a:p>
            <a:pPr algn="just"/>
            <a:r>
              <a:rPr lang="en-US" sz="1600" dirty="0">
                <a:solidFill>
                  <a:schemeClr val="bg1"/>
                </a:solidFill>
              </a:rPr>
              <a:t>10. What is a classifier in machine learning?</a:t>
            </a:r>
          </a:p>
          <a:p>
            <a:pPr algn="just"/>
            <a:r>
              <a:rPr lang="en-US" sz="1600" dirty="0">
                <a:solidFill>
                  <a:schemeClr val="bg1"/>
                </a:solidFill>
              </a:rPr>
              <a:t>A classifier in Machine Learning is a system that inputs a vector of discrete or continuous feature values and outputs a single discrete value, the class.</a:t>
            </a:r>
          </a:p>
          <a:p>
            <a:pPr algn="just"/>
            <a:endParaRPr lang="en-US" sz="1600" dirty="0">
              <a:solidFill>
                <a:schemeClr val="bg1"/>
              </a:solidFill>
            </a:endParaRPr>
          </a:p>
          <a:p>
            <a:pPr algn="just"/>
            <a:r>
              <a:rPr lang="en-US" sz="1600" dirty="0">
                <a:solidFill>
                  <a:schemeClr val="bg1"/>
                </a:solidFill>
              </a:rPr>
              <a:t>11. What do you understand by the F1 score?</a:t>
            </a:r>
          </a:p>
          <a:p>
            <a:pPr algn="just"/>
            <a:r>
              <a:rPr lang="en-US" sz="1600" dirty="0">
                <a:solidFill>
                  <a:schemeClr val="bg1"/>
                </a:solidFill>
              </a:rPr>
              <a:t>The F1 score is a metric that combines both Precision and Recall. It is also the weighted average of precision and recall.</a:t>
            </a:r>
          </a:p>
          <a:p>
            <a:pPr algn="just"/>
            <a:endParaRPr lang="en-US" sz="1600" dirty="0">
              <a:solidFill>
                <a:schemeClr val="bg1"/>
              </a:solidFill>
            </a:endParaRPr>
          </a:p>
          <a:p>
            <a:pPr algn="just"/>
            <a:r>
              <a:rPr lang="en-US" sz="1600" dirty="0">
                <a:solidFill>
                  <a:schemeClr val="bg1"/>
                </a:solidFill>
              </a:rPr>
              <a:t>12. What is Semi-supervised Machine Learning? </a:t>
            </a:r>
          </a:p>
          <a:p>
            <a:pPr algn="just"/>
            <a:r>
              <a:rPr lang="en-US" sz="1600" dirty="0">
                <a:solidFill>
                  <a:schemeClr val="bg1"/>
                </a:solidFill>
              </a:rPr>
              <a:t>In semi-supervised learning, the training data contains a small amount of labeled data and a large amount of unlabeled data.</a:t>
            </a:r>
          </a:p>
          <a:p>
            <a:pPr algn="just"/>
            <a:endParaRPr lang="en-US" sz="1600" dirty="0">
              <a:solidFill>
                <a:schemeClr val="bg1"/>
              </a:solidFill>
            </a:endParaRPr>
          </a:p>
          <a:p>
            <a:pPr algn="just"/>
            <a:r>
              <a:rPr lang="en-US" sz="1600" dirty="0">
                <a:solidFill>
                  <a:schemeClr val="bg1"/>
                </a:solidFill>
              </a:rPr>
              <a:t>13. What types of problems is unsupervised learning well-suited for?</a:t>
            </a:r>
          </a:p>
          <a:p>
            <a:pPr algn="just"/>
            <a:r>
              <a:rPr lang="en-US" sz="1600" dirty="0">
                <a:solidFill>
                  <a:schemeClr val="bg1"/>
                </a:solidFill>
              </a:rPr>
              <a:t>Unsupervised learning is well-suited for problems where the desired output is not known or when the data is too complex to be labeled. </a:t>
            </a:r>
            <a:endParaRPr lang="en-US" dirty="0"/>
          </a:p>
        </p:txBody>
      </p:sp>
      <p:sp>
        <p:nvSpPr>
          <p:cNvPr id="12" name="Slide Number Placeholder 11">
            <a:extLst>
              <a:ext uri="{FF2B5EF4-FFF2-40B4-BE49-F238E27FC236}">
                <a16:creationId xmlns:a16="http://schemas.microsoft.com/office/drawing/2014/main" id="{340AFDA2-1123-07C9-86A3-DC725388AAC7}"/>
              </a:ext>
            </a:extLst>
          </p:cNvPr>
          <p:cNvSpPr>
            <a:spLocks noGrp="1"/>
          </p:cNvSpPr>
          <p:nvPr>
            <p:ph type="sldNum" sz="quarter" idx="12"/>
          </p:nvPr>
        </p:nvSpPr>
        <p:spPr>
          <a:xfrm>
            <a:off x="11218319" y="6485612"/>
            <a:ext cx="755728" cy="211421"/>
          </a:xfrm>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296153595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787917-AC4C-EE51-094B-2849D38C464D}"/>
              </a:ext>
            </a:extLst>
          </p:cNvPr>
          <p:cNvSpPr txBox="1"/>
          <p:nvPr/>
        </p:nvSpPr>
        <p:spPr>
          <a:xfrm>
            <a:off x="693094" y="390549"/>
            <a:ext cx="11213561" cy="369332"/>
          </a:xfrm>
          <a:prstGeom prst="rect">
            <a:avLst/>
          </a:prstGeom>
          <a:noFill/>
        </p:spPr>
        <p:txBody>
          <a:bodyPr wrap="square">
            <a:spAutoFit/>
          </a:bodyPr>
          <a:lstStyle/>
          <a:p>
            <a:endParaRPr lang="en-US" dirty="0"/>
          </a:p>
        </p:txBody>
      </p:sp>
      <p:sp>
        <p:nvSpPr>
          <p:cNvPr id="2" name="Slide Number Placeholder 1">
            <a:extLst>
              <a:ext uri="{FF2B5EF4-FFF2-40B4-BE49-F238E27FC236}">
                <a16:creationId xmlns:a16="http://schemas.microsoft.com/office/drawing/2014/main" id="{C020A286-FDD1-1F80-6873-4DD97EF9DB6D}"/>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4" name="TextBox 3">
            <a:extLst>
              <a:ext uri="{FF2B5EF4-FFF2-40B4-BE49-F238E27FC236}">
                <a16:creationId xmlns:a16="http://schemas.microsoft.com/office/drawing/2014/main" id="{43AB353E-E9A3-C976-89FA-854AD7E0BD32}"/>
              </a:ext>
            </a:extLst>
          </p:cNvPr>
          <p:cNvSpPr txBox="1"/>
          <p:nvPr/>
        </p:nvSpPr>
        <p:spPr>
          <a:xfrm>
            <a:off x="489219" y="404307"/>
            <a:ext cx="11213561" cy="6494085"/>
          </a:xfrm>
          <a:prstGeom prst="rect">
            <a:avLst/>
          </a:prstGeom>
          <a:noFill/>
        </p:spPr>
        <p:txBody>
          <a:bodyPr wrap="square">
            <a:spAutoFit/>
          </a:bodyPr>
          <a:lstStyle/>
          <a:p>
            <a:pPr algn="just"/>
            <a:r>
              <a:rPr lang="en-US" sz="1600" dirty="0">
                <a:solidFill>
                  <a:schemeClr val="bg1"/>
                </a:solidFill>
              </a:rPr>
              <a:t>14. What is Reinforcement Learning? </a:t>
            </a:r>
          </a:p>
          <a:p>
            <a:pPr algn="just"/>
            <a:r>
              <a:rPr lang="en-US" sz="1600" dirty="0">
                <a:solidFill>
                  <a:schemeClr val="bg1"/>
                </a:solidFill>
              </a:rPr>
              <a:t>Reinforcement learning is different from the other types of learning like supervised and unsupervised. In reinforcement learning, we are given neither data nor labels. Our learning is based on the rewards given to the agent by the environment.</a:t>
            </a:r>
          </a:p>
          <a:p>
            <a:pPr algn="just"/>
            <a:endParaRPr lang="en-US" sz="1600" dirty="0">
              <a:solidFill>
                <a:schemeClr val="bg1"/>
              </a:solidFill>
            </a:endParaRPr>
          </a:p>
          <a:p>
            <a:pPr algn="just"/>
            <a:r>
              <a:rPr lang="en-US" sz="1600" dirty="0">
                <a:solidFill>
                  <a:schemeClr val="bg1"/>
                </a:solidFill>
              </a:rPr>
              <a:t>15. Explain Logistic Regression.</a:t>
            </a:r>
          </a:p>
          <a:p>
            <a:pPr algn="just"/>
            <a:r>
              <a:rPr lang="en-US" sz="1600" dirty="0">
                <a:solidFill>
                  <a:schemeClr val="bg1"/>
                </a:solidFill>
              </a:rPr>
              <a:t>Logistic regression is a classification algorithm used to predict a binary outcome for a given set of independent variables. The output of logistic regression is either a 0 or 1 with a threshold value of generally 0.5. Any value above 0.5 is considered 1, and any point below 0.5 is considered 0 </a:t>
            </a:r>
          </a:p>
          <a:p>
            <a:pPr algn="just"/>
            <a:endParaRPr lang="en-US" sz="1600" dirty="0">
              <a:solidFill>
                <a:schemeClr val="bg1"/>
              </a:solidFill>
            </a:endParaRPr>
          </a:p>
          <a:p>
            <a:pPr algn="just"/>
            <a:r>
              <a:rPr lang="en-US" sz="1600" dirty="0">
                <a:solidFill>
                  <a:schemeClr val="bg1"/>
                </a:solidFill>
              </a:rPr>
              <a:t>16. What is a decision tree in machine learning?</a:t>
            </a:r>
          </a:p>
          <a:p>
            <a:pPr algn="just"/>
            <a:r>
              <a:rPr lang="en-US" sz="1600" dirty="0">
                <a:solidFill>
                  <a:schemeClr val="bg1"/>
                </a:solidFill>
              </a:rPr>
              <a:t>A decision tree is a non-parametric supervised learning algorithm, which is utilized for both classification and regression tasks. It has a hierarchical, tree structure, which consists of a root node, branches, internal nodes, and leaf nodes. </a:t>
            </a:r>
          </a:p>
          <a:p>
            <a:pPr algn="just"/>
            <a:endParaRPr lang="en-US" sz="1600" dirty="0">
              <a:solidFill>
                <a:schemeClr val="bg1"/>
              </a:solidFill>
            </a:endParaRPr>
          </a:p>
          <a:p>
            <a:pPr algn="just"/>
            <a:r>
              <a:rPr lang="en-US" sz="1600" dirty="0">
                <a:solidFill>
                  <a:schemeClr val="bg1"/>
                </a:solidFill>
              </a:rPr>
              <a:t>17. What are False Positives and False Negatives and How Are They Significant?</a:t>
            </a:r>
          </a:p>
          <a:p>
            <a:pPr algn="just"/>
            <a:r>
              <a:rPr lang="en-US" sz="1600" dirty="0">
                <a:solidFill>
                  <a:schemeClr val="bg1"/>
                </a:solidFill>
              </a:rPr>
              <a:t>False positives are those cases that wrongly get classified as True but are False. False negatives are those cases that wrongly get classified as False but are True. In the term ‘False Positive,’ the word ‘Positive’ refers to the ‘Yes’ row of the predicted value in the confusion matrix. The complete term indicates that the system has predicted it as a positive, but the actual value is negative.</a:t>
            </a:r>
          </a:p>
          <a:p>
            <a:pPr algn="just"/>
            <a:endParaRPr lang="en-US" sz="1600" dirty="0">
              <a:solidFill>
                <a:schemeClr val="bg1"/>
              </a:solidFill>
            </a:endParaRPr>
          </a:p>
          <a:p>
            <a:pPr algn="just"/>
            <a:r>
              <a:rPr lang="en-US" sz="1600" dirty="0">
                <a:solidFill>
                  <a:schemeClr val="bg1"/>
                </a:solidFill>
              </a:rPr>
              <a:t>18. Explain what is the function of ‘Supervised Learning’?</a:t>
            </a:r>
          </a:p>
          <a:p>
            <a:pPr algn="just"/>
            <a:r>
              <a:rPr lang="en-US" sz="1600" dirty="0">
                <a:solidFill>
                  <a:schemeClr val="bg1"/>
                </a:solidFill>
              </a:rPr>
              <a:t>• Classifications • Speech recognition • Regression • Predict time series • Annotate strings</a:t>
            </a:r>
          </a:p>
          <a:p>
            <a:pPr algn="just"/>
            <a:endParaRPr lang="en-US" sz="1600" dirty="0">
              <a:solidFill>
                <a:schemeClr val="bg1"/>
              </a:solidFill>
            </a:endParaRPr>
          </a:p>
          <a:p>
            <a:pPr algn="just"/>
            <a:r>
              <a:rPr lang="en-US" sz="1600" dirty="0">
                <a:solidFill>
                  <a:schemeClr val="bg1"/>
                </a:solidFill>
              </a:rPr>
              <a:t>19. What is Bias in a Machine Learning Model?</a:t>
            </a:r>
          </a:p>
          <a:p>
            <a:pPr algn="just"/>
            <a:r>
              <a:rPr lang="en-US" sz="1600" dirty="0">
                <a:solidFill>
                  <a:schemeClr val="bg1"/>
                </a:solidFill>
              </a:rPr>
              <a:t>Bias in a machine learning model occurs when the predicted values are further from the actual values. Low bias indicates a model where the prediction values are very close to the actual ones. Underfitting: High bias can cause an algorithm to miss the relevant relations between features and target outputs. </a:t>
            </a:r>
          </a:p>
          <a:p>
            <a:pPr algn="just"/>
            <a:endParaRPr lang="en-US" sz="1600" dirty="0">
              <a:solidFill>
                <a:schemeClr val="bg1"/>
              </a:solidFill>
            </a:endParaRPr>
          </a:p>
        </p:txBody>
      </p:sp>
    </p:spTree>
    <p:extLst>
      <p:ext uri="{BB962C8B-B14F-4D97-AF65-F5344CB8AC3E}">
        <p14:creationId xmlns:p14="http://schemas.microsoft.com/office/powerpoint/2010/main" val="139388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787917-AC4C-EE51-094B-2849D38C464D}"/>
              </a:ext>
            </a:extLst>
          </p:cNvPr>
          <p:cNvSpPr txBox="1"/>
          <p:nvPr/>
        </p:nvSpPr>
        <p:spPr>
          <a:xfrm>
            <a:off x="693094" y="390549"/>
            <a:ext cx="11213561" cy="369332"/>
          </a:xfrm>
          <a:prstGeom prst="rect">
            <a:avLst/>
          </a:prstGeom>
          <a:noFill/>
        </p:spPr>
        <p:txBody>
          <a:bodyPr wrap="square">
            <a:spAutoFit/>
          </a:bodyPr>
          <a:lstStyle/>
          <a:p>
            <a:endParaRPr lang="en-US" dirty="0"/>
          </a:p>
        </p:txBody>
      </p:sp>
      <p:sp>
        <p:nvSpPr>
          <p:cNvPr id="2" name="Slide Number Placeholder 1">
            <a:extLst>
              <a:ext uri="{FF2B5EF4-FFF2-40B4-BE49-F238E27FC236}">
                <a16:creationId xmlns:a16="http://schemas.microsoft.com/office/drawing/2014/main" id="{C020A286-FDD1-1F80-6873-4DD97EF9DB6D}"/>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4" name="TextBox 3">
            <a:extLst>
              <a:ext uri="{FF2B5EF4-FFF2-40B4-BE49-F238E27FC236}">
                <a16:creationId xmlns:a16="http://schemas.microsoft.com/office/drawing/2014/main" id="{43AB353E-E9A3-C976-89FA-854AD7E0BD32}"/>
              </a:ext>
            </a:extLst>
          </p:cNvPr>
          <p:cNvSpPr txBox="1"/>
          <p:nvPr/>
        </p:nvSpPr>
        <p:spPr>
          <a:xfrm>
            <a:off x="904074" y="2767280"/>
            <a:ext cx="10980097" cy="1323439"/>
          </a:xfrm>
          <a:prstGeom prst="rect">
            <a:avLst/>
          </a:prstGeom>
          <a:noFill/>
        </p:spPr>
        <p:txBody>
          <a:bodyPr wrap="square">
            <a:spAutoFit/>
          </a:bodyPr>
          <a:lstStyle/>
          <a:p>
            <a:pPr algn="just"/>
            <a:r>
              <a:rPr lang="en-US" sz="1600" dirty="0">
                <a:solidFill>
                  <a:schemeClr val="bg1"/>
                </a:solidFill>
              </a:rPr>
              <a:t>20. What is Variance in a Machine Learning Model?</a:t>
            </a:r>
          </a:p>
          <a:p>
            <a:pPr algn="just"/>
            <a:r>
              <a:rPr lang="en-US" sz="1600" dirty="0">
                <a:solidFill>
                  <a:schemeClr val="bg1"/>
                </a:solidFill>
              </a:rPr>
              <a:t>Variance refers to the amount the target model will change when trained with different training data. For a good model, the variance should be minimized. Overfitting: High variance can cause an algorithm to model the random noise in the training data rather than the intended outputs.</a:t>
            </a:r>
          </a:p>
          <a:p>
            <a:pPr algn="just"/>
            <a:endParaRPr lang="en-US" sz="1600" dirty="0">
              <a:solidFill>
                <a:schemeClr val="bg1"/>
              </a:solidFill>
            </a:endParaRPr>
          </a:p>
        </p:txBody>
      </p:sp>
    </p:spTree>
    <p:extLst>
      <p:ext uri="{BB962C8B-B14F-4D97-AF65-F5344CB8AC3E}">
        <p14:creationId xmlns:p14="http://schemas.microsoft.com/office/powerpoint/2010/main" val="3737542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themeOverride>
</file>

<file path=ppt/theme/themeOverride2.xml><?xml version="1.0" encoding="utf-8"?>
<a:themeOverride xmlns:a="http://schemas.openxmlformats.org/drawingml/2006/main">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684</TotalTime>
  <Words>3916</Words>
  <Application>Microsoft Office PowerPoint</Application>
  <PresentationFormat>Widescreen</PresentationFormat>
  <Paragraphs>329</Paragraphs>
  <Slides>23</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Arial Black</vt:lpstr>
      <vt:lpstr>Arial Nova</vt:lpstr>
      <vt:lpstr>Biome Light</vt:lpstr>
      <vt:lpstr>Calibri</vt:lpstr>
      <vt:lpstr>Calibri (Body)</vt:lpstr>
      <vt:lpstr>Calibri Light</vt:lpstr>
      <vt:lpstr>Cambria Math</vt:lpstr>
      <vt:lpstr>Tahoma</vt:lpstr>
      <vt:lpstr>Times New Roman</vt:lpstr>
      <vt:lpstr>Wingdings</vt:lpstr>
      <vt:lpstr>Celestial</vt:lpstr>
      <vt:lpstr>General viva Presentation</vt:lpstr>
      <vt:lpstr>GROUP 04</vt:lpstr>
      <vt:lpstr>                         COURSE</vt:lpstr>
      <vt:lpstr>SYLLABUS</vt:lpstr>
      <vt:lpstr>Machine learning</vt:lpstr>
      <vt:lpstr>PowerPoint Presentation</vt:lpstr>
      <vt:lpstr>PowerPoint Presentation</vt:lpstr>
      <vt:lpstr>PowerPoint Presentation</vt:lpstr>
      <vt:lpstr>PowerPoint Presentation</vt:lpstr>
      <vt:lpstr>Optical fiber communication</vt:lpstr>
      <vt:lpstr>Optical fiber communication</vt:lpstr>
      <vt:lpstr>Optical fiber communication</vt:lpstr>
      <vt:lpstr>Optical fiber communication</vt:lpstr>
      <vt:lpstr>Optical fiber communication</vt:lpstr>
      <vt:lpstr>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Design</dc:title>
  <dc:creator>Md. Zia ul hassan chowdhury</dc:creator>
  <cp:lastModifiedBy>Md. Zia ul hassan chowdhury</cp:lastModifiedBy>
  <cp:revision>23</cp:revision>
  <dcterms:created xsi:type="dcterms:W3CDTF">2024-01-17T12:37:40Z</dcterms:created>
  <dcterms:modified xsi:type="dcterms:W3CDTF">2025-10-08T18:04:39Z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